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48" r:id="rId4"/>
    <p:sldMasterId id="2147483663" r:id="rId5"/>
  </p:sldMasterIdLst>
  <p:notesMasterIdLst>
    <p:notesMasterId r:id="rId28"/>
  </p:notesMasterIdLst>
  <p:handoutMasterIdLst>
    <p:handoutMasterId r:id="rId29"/>
  </p:handoutMasterIdLst>
  <p:sldIdLst>
    <p:sldId id="546" r:id="rId6"/>
    <p:sldId id="821" r:id="rId7"/>
    <p:sldId id="849" r:id="rId8"/>
    <p:sldId id="850" r:id="rId9"/>
    <p:sldId id="851" r:id="rId10"/>
    <p:sldId id="847" r:id="rId11"/>
    <p:sldId id="848" r:id="rId12"/>
    <p:sldId id="852" r:id="rId13"/>
    <p:sldId id="853" r:id="rId14"/>
    <p:sldId id="854" r:id="rId15"/>
    <p:sldId id="855" r:id="rId16"/>
    <p:sldId id="798" r:id="rId17"/>
    <p:sldId id="856" r:id="rId18"/>
    <p:sldId id="857" r:id="rId19"/>
    <p:sldId id="858" r:id="rId20"/>
    <p:sldId id="859" r:id="rId21"/>
    <p:sldId id="860" r:id="rId22"/>
    <p:sldId id="797" r:id="rId23"/>
    <p:sldId id="791" r:id="rId24"/>
    <p:sldId id="840" r:id="rId25"/>
    <p:sldId id="842" r:id="rId26"/>
    <p:sldId id="844" r:id="rId27"/>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5pPr>
    <a:lvl6pPr marL="2286000" algn="l" defTabSz="914400" rtl="0" eaLnBrk="1" latinLnBrk="0" hangingPunct="1">
      <a:defRPr sz="3200" kern="1200">
        <a:solidFill>
          <a:schemeClr val="tx1"/>
        </a:solidFill>
        <a:latin typeface="Times New Roman" charset="0"/>
        <a:ea typeface="ＭＳ Ｐゴシック" charset="-128"/>
        <a:cs typeface="+mn-cs"/>
      </a:defRPr>
    </a:lvl6pPr>
    <a:lvl7pPr marL="2743200" algn="l" defTabSz="914400" rtl="0" eaLnBrk="1" latinLnBrk="0" hangingPunct="1">
      <a:defRPr sz="3200" kern="1200">
        <a:solidFill>
          <a:schemeClr val="tx1"/>
        </a:solidFill>
        <a:latin typeface="Times New Roman" charset="0"/>
        <a:ea typeface="ＭＳ Ｐゴシック" charset="-128"/>
        <a:cs typeface="+mn-cs"/>
      </a:defRPr>
    </a:lvl7pPr>
    <a:lvl8pPr marL="3200400" algn="l" defTabSz="914400" rtl="0" eaLnBrk="1" latinLnBrk="0" hangingPunct="1">
      <a:defRPr sz="3200" kern="1200">
        <a:solidFill>
          <a:schemeClr val="tx1"/>
        </a:solidFill>
        <a:latin typeface="Times New Roman" charset="0"/>
        <a:ea typeface="ＭＳ Ｐゴシック" charset="-128"/>
        <a:cs typeface="+mn-cs"/>
      </a:defRPr>
    </a:lvl8pPr>
    <a:lvl9pPr marL="3657600" algn="l" defTabSz="914400" rtl="0" eaLnBrk="1" latinLnBrk="0" hangingPunct="1">
      <a:defRPr sz="32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Grabham"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507"/>
    <a:srgbClr val="960000"/>
    <a:srgbClr val="3E723E"/>
    <a:srgbClr val="0082B0"/>
    <a:srgbClr val="006600"/>
    <a:srgbClr val="00682F"/>
    <a:srgbClr val="0F730F"/>
    <a:srgbClr val="008A3E"/>
    <a:srgbClr val="0075BA"/>
    <a:srgbClr val="F51C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63636" autoAdjust="0"/>
  </p:normalViewPr>
  <p:slideViewPr>
    <p:cSldViewPr>
      <p:cViewPr varScale="1">
        <p:scale>
          <a:sx n="49" d="100"/>
          <a:sy n="49" d="100"/>
        </p:scale>
        <p:origin x="643" y="77"/>
      </p:cViewPr>
      <p:guideLst>
        <p:guide orient="horz" pos="2160"/>
        <p:guide pos="2880"/>
      </p:guideLst>
    </p:cSldViewPr>
  </p:slideViewPr>
  <p:outlineViewPr>
    <p:cViewPr>
      <p:scale>
        <a:sx n="33" d="100"/>
        <a:sy n="33" d="100"/>
      </p:scale>
      <p:origin x="258" y="4713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5" d="100"/>
          <a:sy n="105" d="100"/>
        </p:scale>
        <p:origin x="-1830"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swrshare\!PROGRAMS-SOLID-WASTE-(PSW)\GreenhouseGasInventory\Consumption%20Inventory%202010\CBEI%20graph%20for%20A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8272"/>
              </a:solidFill>
            </c:spPr>
          </c:dPt>
          <c:dPt>
            <c:idx val="1"/>
            <c:bubble3D val="0"/>
            <c:spPr>
              <a:solidFill>
                <a:srgbClr val="68217A"/>
              </a:solidFill>
            </c:spPr>
          </c:dPt>
          <c:dPt>
            <c:idx val="2"/>
            <c:bubble3D val="0"/>
            <c:spPr>
              <a:solidFill>
                <a:srgbClr val="0072C6"/>
              </a:solidFill>
            </c:spPr>
          </c:dPt>
          <c:dPt>
            <c:idx val="3"/>
            <c:bubble3D val="0"/>
            <c:spPr>
              <a:solidFill>
                <a:srgbClr val="3D8E33"/>
              </a:solidFill>
            </c:spPr>
          </c:dPt>
          <c:dLbls>
            <c:dLbl>
              <c:idx val="1"/>
              <c:layout>
                <c:manualLayout>
                  <c:x val="2.9463573267490754E-3"/>
                  <c:y val="-2.951511794970587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268484364884588"/>
                  <c:y val="-2.16106014271152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7.303312707326504E-3"/>
                  <c:y val="1.0968078531468004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b="1">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Sheet3!$A$4:$A$7</c:f>
              <c:strCache>
                <c:ptCount val="4"/>
                <c:pt idx="0">
                  <c:v>Electricity</c:v>
                </c:pt>
                <c:pt idx="1">
                  <c:v>Fuels</c:v>
                </c:pt>
                <c:pt idx="2">
                  <c:v>Services</c:v>
                </c:pt>
                <c:pt idx="3">
                  <c:v>Materials</c:v>
                </c:pt>
              </c:strCache>
            </c:strRef>
          </c:cat>
          <c:val>
            <c:numRef>
              <c:f>Sheet3!$B$4:$B$7</c:f>
              <c:numCache>
                <c:formatCode>General</c:formatCode>
                <c:ptCount val="4"/>
                <c:pt idx="0">
                  <c:v>10.9</c:v>
                </c:pt>
                <c:pt idx="1">
                  <c:v>16.3</c:v>
                </c:pt>
                <c:pt idx="2">
                  <c:v>16.7</c:v>
                </c:pt>
                <c:pt idx="3">
                  <c:v>30.799999999999986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1"/>
            <a:ext cx="4056416" cy="344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7289">
              <a:defRPr sz="1200">
                <a:cs typeface="ＭＳ Ｐゴシック" charset="-128"/>
              </a:defRPr>
            </a:lvl1pPr>
          </a:lstStyle>
          <a:p>
            <a:pPr>
              <a:defRPr/>
            </a:pPr>
            <a:endParaRPr lang="en-US" dirty="0"/>
          </a:p>
        </p:txBody>
      </p:sp>
      <p:sp>
        <p:nvSpPr>
          <p:cNvPr id="83971" name="Rectangle 3"/>
          <p:cNvSpPr>
            <a:spLocks noGrp="1" noChangeArrowheads="1"/>
          </p:cNvSpPr>
          <p:nvPr>
            <p:ph type="dt" sz="quarter" idx="1"/>
          </p:nvPr>
        </p:nvSpPr>
        <p:spPr bwMode="auto">
          <a:xfrm>
            <a:off x="5274418" y="1"/>
            <a:ext cx="4056415" cy="344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7289">
              <a:defRPr sz="1200">
                <a:cs typeface="ＭＳ Ｐゴシック" charset="-128"/>
              </a:defRPr>
            </a:lvl1pPr>
          </a:lstStyle>
          <a:p>
            <a:pPr>
              <a:defRPr/>
            </a:pPr>
            <a:endParaRPr lang="en-US" dirty="0"/>
          </a:p>
        </p:txBody>
      </p:sp>
      <p:sp>
        <p:nvSpPr>
          <p:cNvPr id="83972" name="Rectangle 4"/>
          <p:cNvSpPr>
            <a:spLocks noGrp="1" noChangeArrowheads="1"/>
          </p:cNvSpPr>
          <p:nvPr>
            <p:ph type="ftr" sz="quarter" idx="2"/>
          </p:nvPr>
        </p:nvSpPr>
        <p:spPr bwMode="auto">
          <a:xfrm>
            <a:off x="1" y="6675304"/>
            <a:ext cx="4056416" cy="344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7289">
              <a:defRPr sz="1200">
                <a:cs typeface="ＭＳ Ｐゴシック" charset="-128"/>
              </a:defRPr>
            </a:lvl1pPr>
          </a:lstStyle>
          <a:p>
            <a:pPr>
              <a:defRPr/>
            </a:pPr>
            <a:endParaRPr lang="en-US" dirty="0"/>
          </a:p>
        </p:txBody>
      </p:sp>
      <p:sp>
        <p:nvSpPr>
          <p:cNvPr id="83973" name="Rectangle 5"/>
          <p:cNvSpPr>
            <a:spLocks noGrp="1" noChangeArrowheads="1"/>
          </p:cNvSpPr>
          <p:nvPr>
            <p:ph type="sldNum" sz="quarter" idx="3"/>
          </p:nvPr>
        </p:nvSpPr>
        <p:spPr bwMode="auto">
          <a:xfrm>
            <a:off x="5274418" y="6675304"/>
            <a:ext cx="4056415" cy="344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7289">
              <a:defRPr sz="1200" smtClean="0"/>
            </a:lvl1pPr>
          </a:lstStyle>
          <a:p>
            <a:pPr>
              <a:defRPr/>
            </a:pPr>
            <a:fld id="{E463A6C8-F59F-493F-8BCE-7D2774A90B8C}" type="slidenum">
              <a:rPr lang="en-US"/>
              <a:pPr>
                <a:defRPr/>
              </a:pPr>
              <a:t>‹#›</a:t>
            </a:fld>
            <a:endParaRPr lang="en-US" dirty="0"/>
          </a:p>
        </p:txBody>
      </p:sp>
    </p:spTree>
    <p:extLst>
      <p:ext uri="{BB962C8B-B14F-4D97-AF65-F5344CB8AC3E}">
        <p14:creationId xmlns:p14="http://schemas.microsoft.com/office/powerpoint/2010/main" val="1486200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2"/>
            <a:ext cx="4028440" cy="348403"/>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17411" name="Rectangle 3"/>
          <p:cNvSpPr>
            <a:spLocks noGrp="1" noChangeArrowheads="1"/>
          </p:cNvSpPr>
          <p:nvPr>
            <p:ph type="dt" idx="1"/>
          </p:nvPr>
        </p:nvSpPr>
        <p:spPr bwMode="auto">
          <a:xfrm>
            <a:off x="5267960" y="2"/>
            <a:ext cx="4028440" cy="348403"/>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2913063" y="522288"/>
            <a:ext cx="3482975" cy="26130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239520" y="3309828"/>
            <a:ext cx="6817360" cy="3193694"/>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6677724"/>
            <a:ext cx="4028440" cy="348403"/>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17415" name="Rectangle 7"/>
          <p:cNvSpPr>
            <a:spLocks noGrp="1" noChangeArrowheads="1"/>
          </p:cNvSpPr>
          <p:nvPr>
            <p:ph type="sldNum" sz="quarter" idx="5"/>
          </p:nvPr>
        </p:nvSpPr>
        <p:spPr bwMode="auto">
          <a:xfrm>
            <a:off x="5267960" y="6677724"/>
            <a:ext cx="4028440" cy="348403"/>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algn="r">
              <a:defRPr sz="1200" smtClean="0"/>
            </a:lvl1pPr>
          </a:lstStyle>
          <a:p>
            <a:pPr>
              <a:defRPr/>
            </a:pPr>
            <a:fld id="{6B3D04E4-EE69-4DD0-B3EE-B096BD914A32}" type="slidenum">
              <a:rPr lang="en-US"/>
              <a:pPr>
                <a:defRPr/>
              </a:pPr>
              <a:t>‹#›</a:t>
            </a:fld>
            <a:endParaRPr lang="en-US" dirty="0"/>
          </a:p>
        </p:txBody>
      </p:sp>
    </p:spTree>
    <p:extLst>
      <p:ext uri="{BB962C8B-B14F-4D97-AF65-F5344CB8AC3E}">
        <p14:creationId xmlns:p14="http://schemas.microsoft.com/office/powerpoint/2010/main" val="37447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pa.gov/region10/pdf/climate/wccmmf/Reducing_GHGs_through_Recycling_and_Composti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a:t>
            </a:fld>
            <a:endParaRPr lang="en-US" dirty="0"/>
          </a:p>
        </p:txBody>
      </p:sp>
    </p:spTree>
    <p:extLst>
      <p:ext uri="{BB962C8B-B14F-4D97-AF65-F5344CB8AC3E}">
        <p14:creationId xmlns:p14="http://schemas.microsoft.com/office/powerpoint/2010/main" val="127062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then are the opportunities to reduce emissions associated with materials? One way to categorize the options is whether they occur downstream of the consumer, that is, involving wastes and the management of wastes, or upstream of the consumer, involving production and consumption. So for example . ..</a:t>
            </a:r>
          </a:p>
          <a:p>
            <a:endParaRPr lang="en-US" baseline="0" dirty="0" smtClean="0"/>
          </a:p>
          <a:p>
            <a:r>
              <a:rPr lang="en-US" baseline="0" dirty="0" smtClean="0"/>
              <a:t>Let’s talk briefly about some of these. Landfill gas controls – fairly easy, often cost-effective, especially when coupled with energy recovery. Important – methane a highly potent gas – but at the end of the day, if you go back to this picture – really just scraping the tip of the emissions iceberg.</a:t>
            </a:r>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10</a:t>
            </a:fld>
            <a:endParaRPr lang="en-US" dirty="0"/>
          </a:p>
        </p:txBody>
      </p:sp>
    </p:spTree>
    <p:extLst>
      <p:ext uri="{BB962C8B-B14F-4D97-AF65-F5344CB8AC3E}">
        <p14:creationId xmlns:p14="http://schemas.microsoft.com/office/powerpoint/2010/main" val="389227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Recycling and composting offers greater emissions reduction potential, and while recycling is thought of us a downstream activity, most of the emissions reductions occur upstream, in manufacturing.</a:t>
            </a:r>
            <a:r>
              <a:rPr lang="en-US" baseline="0" dirty="0" smtClean="0"/>
              <a:t> For example . .. </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11</a:t>
            </a:fld>
            <a:endParaRPr lang="en-US" dirty="0"/>
          </a:p>
        </p:txBody>
      </p:sp>
    </p:spTree>
    <p:extLst>
      <p:ext uri="{BB962C8B-B14F-4D97-AF65-F5344CB8AC3E}">
        <p14:creationId xmlns:p14="http://schemas.microsoft.com/office/powerpoint/2010/main" val="391145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65" charset="0"/>
                <a:ea typeface="ＭＳ Ｐゴシック" pitchFamily="-110" charset="-128"/>
                <a:cs typeface="ＭＳ Ｐゴシック" pitchFamily="-110" charset="-128"/>
              </a:rPr>
              <a:t>On that note, one of the Forum’s first</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work products was this </a:t>
            </a:r>
            <a:r>
              <a:rPr lang="en-US" sz="1200" kern="1200" dirty="0" smtClean="0">
                <a:solidFill>
                  <a:schemeClr val="tx1"/>
                </a:solidFill>
                <a:latin typeface="Times New Roman" pitchFamily="-65" charset="0"/>
                <a:ea typeface="ＭＳ Ｐゴシック" pitchFamily="-110" charset="-128"/>
                <a:cs typeface="ＭＳ Ｐゴシック" pitchFamily="-110" charset="-128"/>
              </a:rPr>
              <a:t>document here: </a:t>
            </a:r>
            <a:r>
              <a:rPr lang="en-US" sz="1200" u="sng" kern="1200" dirty="0" smtClean="0">
                <a:solidFill>
                  <a:schemeClr val="tx1"/>
                </a:solidFill>
                <a:latin typeface="Times New Roman" pitchFamily="-65" charset="0"/>
                <a:ea typeface="ＭＳ Ｐゴシック" pitchFamily="-110" charset="-128"/>
                <a:cs typeface="ＭＳ Ｐゴシック" pitchFamily="-110" charset="-128"/>
                <a:hlinkClick r:id="rId3"/>
              </a:rPr>
              <a:t>Reducing GHG Emissions through Recycling and Composting (PDF)</a:t>
            </a:r>
            <a:r>
              <a:rPr lang="en-US" sz="1200" kern="1200" dirty="0" smtClean="0">
                <a:solidFill>
                  <a:schemeClr val="tx1"/>
                </a:solidFill>
                <a:latin typeface="Times New Roman" pitchFamily="-65" charset="0"/>
                <a:ea typeface="ＭＳ Ｐゴシック" pitchFamily="-110" charset="-128"/>
                <a:cs typeface="ＭＳ Ｐゴシック" pitchFamily="-110" charset="-128"/>
              </a:rPr>
              <a:t>. This report identifies the top ten materials in California, Oregon, and Washington with the greatest potential for reducing GHG emissions if diverted from landfill disposal through recycling and composting. I’ve seen this report cited and referenced all over the place, and in Oregon, we used these same ideas of prioritizing materials both when updating our state’s solid waste plan, and also now as we implement that plan, our 2050 Vision, we’re using it to focus our new recovery initiatives, focusing more on the high-impact materials of plastics and food waste, two materials called out by this Forum report as priorities.</a:t>
            </a: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12</a:t>
            </a:fld>
            <a:endParaRPr lang="en-US" dirty="0"/>
          </a:p>
        </p:txBody>
      </p:sp>
    </p:spTree>
    <p:extLst>
      <p:ext uri="{BB962C8B-B14F-4D97-AF65-F5344CB8AC3E}">
        <p14:creationId xmlns:p14="http://schemas.microsoft.com/office/powerpoint/2010/main" val="147892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waste</a:t>
            </a:r>
            <a:r>
              <a:rPr lang="en-US" baseline="0" dirty="0" smtClean="0"/>
              <a:t> recovery is important, and offers good potential to reduce emissions. But let’s not put all of our eggs in this one basket. Because the potential to reduce emissions is still somewhat limited . . . </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13</a:t>
            </a:fld>
            <a:endParaRPr lang="en-US" dirty="0"/>
          </a:p>
        </p:txBody>
      </p:sp>
    </p:spTree>
    <p:extLst>
      <p:ext uri="{BB962C8B-B14F-4D97-AF65-F5344CB8AC3E}">
        <p14:creationId xmlns:p14="http://schemas.microsoft.com/office/powerpoint/2010/main" val="331925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Turning to upstream actions . . .</a:t>
            </a:r>
          </a:p>
          <a:p>
            <a:endParaRPr lang="en-US" baseline="0" dirty="0" smtClean="0"/>
          </a:p>
          <a:p>
            <a:r>
              <a:rPr lang="en-US" baseline="0" dirty="0" smtClean="0"/>
              <a:t>. . . What about recyclable materials. Since recycling is better than disposal, a very popular belief is that we should choose materials that are easy to recycle. Making the waste stream more recyclable enables more recycling, and that reduces emissions.</a:t>
            </a:r>
          </a:p>
          <a:p>
            <a:endParaRPr lang="en-US" baseline="0" dirty="0" smtClean="0"/>
          </a:p>
          <a:p>
            <a:r>
              <a:rPr lang="en-US" baseline="0" dirty="0" smtClean="0"/>
              <a:t>Unfortunately, this perspective is missing the big picture. For most products and packaging, the impacts of production are far greater than the potential benefits of recycling. Further, just because product A is made from recyclable materials, and product B is not, does not mean that product A inherently has a lower carbon footprint. In fact I could point to several well-documented examples where the recyclable product actually has the higher carbon footprint. So materials substitution needs to consider the big picture . . .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14</a:t>
            </a:fld>
            <a:endParaRPr lang="en-US" dirty="0"/>
          </a:p>
        </p:txBody>
      </p:sp>
    </p:spTree>
    <p:extLst>
      <p:ext uri="{BB962C8B-B14F-4D97-AF65-F5344CB8AC3E}">
        <p14:creationId xmlns:p14="http://schemas.microsoft.com/office/powerpoint/2010/main" val="98814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extLst>
      <p:ext uri="{BB962C8B-B14F-4D97-AF65-F5344CB8AC3E}">
        <p14:creationId xmlns:p14="http://schemas.microsoft.com/office/powerpoint/2010/main" val="399341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65" charset="0"/>
                <a:ea typeface="ＭＳ Ｐゴシック" pitchFamily="-110" charset="-128"/>
                <a:cs typeface="ＭＳ Ｐゴシック" pitchFamily="-110" charset="-128"/>
              </a:rPr>
              <a:t>A few years into the Forum, the leadership team recognized that there was a lot of interest in the topic of consumption, and we weren’t really organized to address it. So we held a special retreat for members and explored the topic of consumption in more detail. From that retreat our newest workgroup was formed, the consumption workgroup. And it has really focused on three areas: first, sharing information about methods of making consumption more sustainable, second, government procurement, and third, food waste prevention.</a:t>
            </a: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I’ve already mentioned the Forum’s two, year-long webinar series on consumption, a topic that many members have been interested but didn’t really know how to explore. These</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presentations are available to Forum members.</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Another initiative around consumption is a subgroup looking at low-carbon procurement by state and local governments. Here, the Forum is in the middle of a project to develop tools for public agencies to use in making carbon footprint-focused purchasing and contracting/services decisions. You may have heard a little about this in another Forum webinar last month, and stay tuned for a release of some really great tools in the months to come.</a:t>
            </a: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16</a:t>
            </a:fld>
            <a:endParaRPr lang="en-US" dirty="0"/>
          </a:p>
        </p:txBody>
      </p:sp>
    </p:spTree>
    <p:extLst>
      <p:ext uri="{BB962C8B-B14F-4D97-AF65-F5344CB8AC3E}">
        <p14:creationId xmlns:p14="http://schemas.microsoft.com/office/powerpoint/2010/main" val="89763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65" charset="0"/>
                <a:ea typeface="ＭＳ Ｐゴシック" pitchFamily="-110" charset="-128"/>
                <a:cs typeface="ＭＳ Ｐゴシック" pitchFamily="-110" charset="-128"/>
              </a:rPr>
              <a:t>The consumption workgroup’s other project has been the development and pilot testing of the </a:t>
            </a:r>
            <a:r>
              <a:rPr lang="en-US" sz="1200" i="1" kern="1200" dirty="0" smtClean="0">
                <a:solidFill>
                  <a:schemeClr val="tx1"/>
                </a:solidFill>
                <a:latin typeface="Times New Roman" pitchFamily="-65" charset="0"/>
                <a:ea typeface="ＭＳ Ｐゴシック" pitchFamily="-110" charset="-128"/>
                <a:cs typeface="ＭＳ Ｐゴシック" pitchFamily="-110" charset="-128"/>
              </a:rPr>
              <a:t>Food: Too Good to Waste</a:t>
            </a:r>
            <a:r>
              <a:rPr lang="en-US" sz="1200" kern="1200" dirty="0" smtClean="0">
                <a:solidFill>
                  <a:schemeClr val="tx1"/>
                </a:solidFill>
                <a:latin typeface="Times New Roman" pitchFamily="-65" charset="0"/>
                <a:ea typeface="ＭＳ Ｐゴシック" pitchFamily="-110" charset="-128"/>
                <a:cs typeface="ＭＳ Ｐゴシック" pitchFamily="-110" charset="-128"/>
              </a:rPr>
              <a:t> toolkit. Using principles of community-based social marketing, the Forum developed key messages and materials to be used in changing individual household behaviors around the purchase and wasting of food. Here’s an example of where the Forum again identified a gap, and got ahead of a trend,</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and the Forum’s pilot work on the west coast has become the foundation of new national initiatives.</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17</a:t>
            </a:fld>
            <a:endParaRPr lang="en-US" dirty="0"/>
          </a:p>
        </p:txBody>
      </p:sp>
    </p:spTree>
    <p:extLst>
      <p:ext uri="{BB962C8B-B14F-4D97-AF65-F5344CB8AC3E}">
        <p14:creationId xmlns:p14="http://schemas.microsoft.com/office/powerpoint/2010/main" val="80494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65" charset="0"/>
                <a:ea typeface="ＭＳ Ｐゴシック" pitchFamily="-110" charset="-128"/>
                <a:cs typeface="ＭＳ Ｐゴシック" pitchFamily="-110" charset="-128"/>
              </a:rPr>
              <a:t>Another project of the Forum</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has been to do research on behalf of the membership. </a:t>
            </a:r>
            <a:r>
              <a:rPr lang="en-US" sz="1200" kern="1200" dirty="0" smtClean="0">
                <a:solidFill>
                  <a:schemeClr val="tx1"/>
                </a:solidFill>
                <a:latin typeface="Times New Roman" pitchFamily="-65" charset="0"/>
                <a:ea typeface="ＭＳ Ｐゴシック" pitchFamily="-110" charset="-128"/>
                <a:cs typeface="ＭＳ Ｐゴシック" pitchFamily="-110" charset="-128"/>
              </a:rPr>
              <a:t>The Forum’s research workgroup surveyed both members and experts to identify what the most important research questions were, and then worked with an EPA contractor to conduct an initial literature review of 10 priority topics, identifying over 300 journal papers and other documents in ten broad topic areas. Workgroup members have reviewed the literature and put together research  summaries on 6 of these topics (list). </a:t>
            </a: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18</a:t>
            </a:fld>
            <a:endParaRPr lang="en-US" dirty="0"/>
          </a:p>
        </p:txBody>
      </p:sp>
    </p:spTree>
    <p:extLst>
      <p:ext uri="{BB962C8B-B14F-4D97-AF65-F5344CB8AC3E}">
        <p14:creationId xmlns:p14="http://schemas.microsoft.com/office/powerpoint/2010/main" val="103103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65" charset="0"/>
                <a:ea typeface="ＭＳ Ｐゴシック" pitchFamily="-110" charset="-128"/>
                <a:cs typeface="ＭＳ Ｐゴシック" pitchFamily="-110" charset="-128"/>
              </a:rPr>
              <a:t>One of the Forum’s earliest projects was a scripted presentation, put together by the Communications Workgroup, designed to help non-experts communicate the climate-materials connection to their local audience. It is designed for local and state governments to be able to educate policy makers, inform climate action planning, and help support projects that minimize the impacts from materials. It is still available, and still getting downloaded. If you’re looking for an easy way to communicate this topic to folks in your community, I’d encourage you to check it out.</a:t>
            </a: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19</a:t>
            </a:fld>
            <a:endParaRPr lang="en-US" dirty="0"/>
          </a:p>
        </p:txBody>
      </p:sp>
    </p:spTree>
    <p:extLst>
      <p:ext uri="{BB962C8B-B14F-4D97-AF65-F5344CB8AC3E}">
        <p14:creationId xmlns:p14="http://schemas.microsoft.com/office/powerpoint/2010/main" val="47603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Linkages go both ways; materials effect climate; climate effects materials. Today I’ll speak primarily about mitigation: how the use of materials effects the climate through greenhouse gas emissions, and options to reduce those emissions.</a:t>
            </a:r>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a:t>
            </a:fld>
            <a:endParaRPr lang="en-US" dirty="0"/>
          </a:p>
        </p:txBody>
      </p:sp>
    </p:spTree>
    <p:extLst>
      <p:ext uri="{BB962C8B-B14F-4D97-AF65-F5344CB8AC3E}">
        <p14:creationId xmlns:p14="http://schemas.microsoft.com/office/powerpoint/2010/main" val="410356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65" charset="0"/>
                <a:ea typeface="ＭＳ Ｐゴシック" pitchFamily="-110" charset="-128"/>
                <a:cs typeface="ＭＳ Ｐゴシック" pitchFamily="-110" charset="-128"/>
              </a:rPr>
              <a:t>The Forum has also created an on-line toolkit to help local governments and others both understand alternative inventory approaches, as well as opportunities to take action to reduce climate impacts through both waste recovery and more upstream practices. We’ve made such progress in the last 18 months that some of the content on this website is no longer current, but that’s next on our group’s workplan.  Still, last year, with almost no promotion on the Forum’s part, this site was viewed almost 30,000 times by more than 24,000 unique visitors, so it seems to be well received.</a:t>
            </a: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20</a:t>
            </a:fld>
            <a:endParaRPr lang="en-US" dirty="0"/>
          </a:p>
        </p:txBody>
      </p:sp>
    </p:spTree>
    <p:extLst>
      <p:ext uri="{BB962C8B-B14F-4D97-AF65-F5344CB8AC3E}">
        <p14:creationId xmlns:p14="http://schemas.microsoft.com/office/powerpoint/2010/main" val="227934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65" charset="0"/>
                <a:ea typeface="ＭＳ Ｐゴシック" pitchFamily="-110" charset="-128"/>
                <a:cs typeface="ＭＳ Ｐゴシック" pitchFamily="-110" charset="-128"/>
              </a:rPr>
              <a:t>Forum members, including members of the Inventory Workgroup, also played key roles in the development of two national protocols. The first, ICLEI’s Community Protocol, is the first US guidance for conducting greenhouse gas inventories at the community scale. It represents a quantum leap forward in inventory guidance, and addresses many of the grievances that the materials management community has had with historic inventory practice. It is not perfect, but still represents a huge advance. One grievance it didn’t address was lack of clear standards for accounting for the benefits of community-scale recycling and composting, and so ICLEI, </a:t>
            </a:r>
          </a:p>
          <a:p>
            <a:r>
              <a:rPr lang="en-US" sz="1200" b="1" kern="1200" dirty="0" smtClean="0">
                <a:solidFill>
                  <a:schemeClr val="tx1"/>
                </a:solidFill>
                <a:latin typeface="Times New Roman" pitchFamily="-65" charset="0"/>
                <a:ea typeface="ＭＳ Ｐゴシック" pitchFamily="-110" charset="-128"/>
                <a:cs typeface="ＭＳ Ｐゴシック" pitchFamily="-110" charset="-128"/>
              </a:rPr>
              <a:t>Animate</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 . . again with help from several Forum members, subsequently produced this second document, on the right, which cities and counties can use to estimate the GHG benefits of community-scale waste recovery programs, and report out alongside their inventory reports.</a:t>
            </a: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21</a:t>
            </a:fld>
            <a:endParaRPr lang="en-US" dirty="0"/>
          </a:p>
        </p:txBody>
      </p:sp>
    </p:spTree>
    <p:extLst>
      <p:ext uri="{BB962C8B-B14F-4D97-AF65-F5344CB8AC3E}">
        <p14:creationId xmlns:p14="http://schemas.microsoft.com/office/powerpoint/2010/main" val="1663684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65" charset="0"/>
                <a:ea typeface="ＭＳ Ｐゴシック" pitchFamily="-110" charset="-128"/>
                <a:cs typeface="ＭＳ Ｐゴシック" pitchFamily="-110" charset="-128"/>
              </a:rPr>
              <a:t>I want to reflect on how much progress we’ve made here. Just</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six </a:t>
            </a:r>
            <a:r>
              <a:rPr lang="en-US" sz="1200" kern="1200" dirty="0" smtClean="0">
                <a:solidFill>
                  <a:schemeClr val="tx1"/>
                </a:solidFill>
                <a:latin typeface="Times New Roman" pitchFamily="-65" charset="0"/>
                <a:ea typeface="ＭＳ Ｐゴシック" pitchFamily="-110" charset="-128"/>
                <a:cs typeface="ＭＳ Ｐゴシック" pitchFamily="-110" charset="-128"/>
              </a:rPr>
              <a:t>years ago, if you were a recycling coordinator and you also cared about the climate, there weren’t many tools – or people - available to help you. EPA’s WARM tool could help you estimate benefits of different scenarios, but that was about it. There was almost nothing focused upstream, on purchasing, consumption or reuse. There were a bazillion unanswered questions floating around. And if you tried to talk with your local climate office, a typical response was “oh, recycling, you don’t really matter” or worse, “oh, recycling, yeah, that reduces emissions but our accounting system doesn’t acknowledge them, so go away.” </a:t>
            </a: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b="1" kern="1200" dirty="0" smtClean="0">
                <a:solidFill>
                  <a:schemeClr val="tx1"/>
                </a:solidFill>
                <a:latin typeface="Times New Roman" pitchFamily="-65" charset="0"/>
                <a:ea typeface="ＭＳ Ｐゴシック" pitchFamily="-110" charset="-128"/>
                <a:cs typeface="ＭＳ Ｐゴシック" pitchFamily="-110" charset="-128"/>
              </a:rPr>
              <a:t>Animate</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Now a lot has changed for the better. In California, the Air Resources Board’s emissions reduction scoping plan in 2008 acknowledged the potential emissions reductions from the waste sector of 10 million metric tons. In last year’s update, this estimate moved up to 20 to 30 million metric tons. The increase is in part a result of CalRecycle getting serious about the climate protection benefit of recycling, and changing the state’s goals from 50% landfill diversion to 75% recycling. And even though the Air Resources Board is only counting landfill methane reduction towards the state’s in-boundary emissions reduction goals, it acknowledges the much larger, upstream emissions reduction potential of recycling, and including these in the scoping plan set the stage for possible incentive funding to build the state’s recycling infrastructure through cap and trade allowance auction revenues. In fact, this year’s state budget includes $30 million in cap-and-trade proceeds for recycling, composting, recycled-content manufacturing and organic waste to energy projects. That is huge progress and congratulations to all the folks in California who helped make that happen! </a:t>
            </a:r>
          </a:p>
          <a:p>
            <a:endParaRPr lang="en-US" sz="1200" b="1"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b="1" kern="1200" dirty="0" smtClean="0">
                <a:solidFill>
                  <a:schemeClr val="tx1"/>
                </a:solidFill>
                <a:latin typeface="Times New Roman" pitchFamily="-65" charset="0"/>
                <a:ea typeface="ＭＳ Ｐゴシック" pitchFamily="-110" charset="-128"/>
                <a:cs typeface="ＭＳ Ｐゴシック" pitchFamily="-110" charset="-128"/>
              </a:rPr>
              <a:t>Animate</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There’s good things happening in Oregon and Washington too. Oregon’s 2050 Vision is providing a roadmap for moving upstream, and shifting</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from a narrow focus on waste to a broader and more holistic view, reducing environmental impacts over the full life of materials. We’re working with builders, architects, and cities to incentivize changes in urban forum, specifically the promotion of accessory dwelling units, in part to prevent waste and also to reduce emissions. Oregon and Washington are working together to evaluate the benefits and barriers of product environmental footprinting by brand-owners, and steps the states or others could take to make footprinting more accessible. Washington state is updating its “Beyond Waste Plan” and its C</a:t>
            </a:r>
            <a:r>
              <a:rPr lang="en-US" sz="1200" kern="1200" dirty="0" smtClean="0">
                <a:solidFill>
                  <a:schemeClr val="tx1"/>
                </a:solidFill>
                <a:latin typeface="Times New Roman" pitchFamily="-65" charset="0"/>
                <a:ea typeface="ＭＳ Ｐゴシック" pitchFamily="-110" charset="-128"/>
                <a:cs typeface="ＭＳ Ｐゴシック" pitchFamily="-110" charset="-128"/>
              </a:rPr>
              <a:t>onsumer Environmental Index (the CEI), which provides a measure of GHG emissions from consumption in the state</a:t>
            </a: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There</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are also exciting developments underway at the level of local government. Just as one example, the City Council of Eugene just passed a resolution directing staff to evaluate the feasibility of adopting not a carbon reduction goal, but a climate stabilization goal, for the City. Staff there are also working with the Urban Sustainability Director’s Network on a project to develop indicators and measurement of sustainable consumption, and some exciting research and consultation on the role of cities in advancing sustainable consumption.</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65" charset="0"/>
                <a:ea typeface="ＭＳ Ｐゴシック" pitchFamily="-110" charset="-128"/>
                <a:cs typeface="ＭＳ Ｐゴシック" pitchFamily="-110" charset="-128"/>
              </a:rPr>
              <a:t>This upstream work is still somewhat exploratory.</a:t>
            </a:r>
            <a:r>
              <a:rPr lang="en-US" sz="1200" kern="1200" baseline="0" dirty="0" smtClean="0">
                <a:solidFill>
                  <a:schemeClr val="tx1"/>
                </a:solidFill>
                <a:latin typeface="Times New Roman" pitchFamily="-65" charset="0"/>
                <a:ea typeface="ＭＳ Ｐゴシック" pitchFamily="-110" charset="-128"/>
                <a:cs typeface="ＭＳ Ｐゴシック" pitchFamily="-110" charset="-128"/>
              </a:rPr>
              <a:t> It is somewhat reminiscent of curbside recycling in the 1970s, a handful of pioneers trying out different ideas. But if we’re going to make the deep cuts in emissions that are needed, we have to figure out how to do this type of work, and do it well. If that’s not your cup of tea, that’s fine too. We also need low-carbon production, and we need more and better recycling, and even still better landfill gas controls too. Reducing emissions through materials management is a very big tent, and on that note I think I’ll stop and we can have some discussion. Thanks.</a:t>
            </a:r>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22</a:t>
            </a:fld>
            <a:endParaRPr lang="en-US" dirty="0"/>
          </a:p>
        </p:txBody>
      </p:sp>
    </p:spTree>
    <p:extLst>
      <p:ext uri="{BB962C8B-B14F-4D97-AF65-F5344CB8AC3E}">
        <p14:creationId xmlns:p14="http://schemas.microsoft.com/office/powerpoint/2010/main" val="61372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much</a:t>
            </a:r>
            <a:r>
              <a:rPr lang="en-US" baseline="0" dirty="0" smtClean="0"/>
              <a:t> do materials contribute to greenhouse gas emissions?</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3</a:t>
            </a:fld>
            <a:endParaRPr lang="en-US" dirty="0"/>
          </a:p>
        </p:txBody>
      </p:sp>
    </p:spTree>
    <p:extLst>
      <p:ext uri="{BB962C8B-B14F-4D97-AF65-F5344CB8AC3E}">
        <p14:creationId xmlns:p14="http://schemas.microsoft.com/office/powerpoint/2010/main" val="52448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 (note these are the same emissions)	</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4</a:t>
            </a:fld>
            <a:endParaRPr lang="en-US" dirty="0"/>
          </a:p>
        </p:txBody>
      </p:sp>
    </p:spTree>
    <p:extLst>
      <p:ext uri="{BB962C8B-B14F-4D97-AF65-F5344CB8AC3E}">
        <p14:creationId xmlns:p14="http://schemas.microsoft.com/office/powerpoint/2010/main" val="365923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EPA’s sector and system-based inventories were two different ways of slicing the same pie. The same emissions, domestic emissions inside</a:t>
            </a:r>
            <a:r>
              <a:rPr lang="en-US" baseline="0" dirty="0" smtClean="0"/>
              <a:t> the US, but organized differently.</a:t>
            </a:r>
          </a:p>
          <a:p>
            <a:endParaRPr lang="en-US" baseline="0" dirty="0" smtClean="0"/>
          </a:p>
          <a:p>
            <a:r>
              <a:rPr lang="en-US" baseline="0" dirty="0" smtClean="0"/>
              <a:t>Here’s a different way of considering emissions: consumption-based. . . .</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5</a:t>
            </a:fld>
            <a:endParaRPr lang="en-US" dirty="0"/>
          </a:p>
        </p:txBody>
      </p:sp>
    </p:spTree>
    <p:extLst>
      <p:ext uri="{BB962C8B-B14F-4D97-AF65-F5344CB8AC3E}">
        <p14:creationId xmlns:p14="http://schemas.microsoft.com/office/powerpoint/2010/main" val="12914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here I want to relate consumption-based emissions to the conventional “in boundary” inventories that most states use. Again for Oregon, here’s . . .</a:t>
            </a:r>
          </a:p>
          <a:p>
            <a:endParaRPr lang="en-US" baseline="0" dirty="0" smtClean="0"/>
          </a:p>
          <a:p>
            <a:r>
              <a:rPr lang="en-US" baseline="0" dirty="0" smtClean="0"/>
              <a:t>. . . So not only are consumption-based emissions larger, but they also uncover more emissions, and by extension, more opportunities to reduce emissions.</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6</a:t>
            </a:fld>
            <a:endParaRPr lang="en-US" dirty="0"/>
          </a:p>
        </p:txBody>
      </p:sp>
    </p:spTree>
    <p:extLst>
      <p:ext uri="{BB962C8B-B14F-4D97-AF65-F5344CB8AC3E}">
        <p14:creationId xmlns:p14="http://schemas.microsoft.com/office/powerpoint/2010/main" val="112477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 Typically the difference between the two approaches</a:t>
            </a:r>
            <a:r>
              <a:rPr lang="en-US" baseline="0" dirty="0" smtClean="0"/>
              <a:t> become more pronounced at smaller geographic scales. So here’s the case of King County Washington . . . </a:t>
            </a:r>
          </a:p>
          <a:p>
            <a:endParaRPr lang="en-US" baseline="0" dirty="0" smtClean="0"/>
          </a:p>
          <a:p>
            <a:r>
              <a:rPr lang="en-US" baseline="0" dirty="0" smtClean="0"/>
              <a:t>. . . Again, consumption-based emissions add quite a bit to our understanding of how we contribute to climate change, and by extension, opportunities to reduce emissions.</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7</a:t>
            </a:fld>
            <a:endParaRPr lang="en-US" dirty="0"/>
          </a:p>
        </p:txBody>
      </p:sp>
    </p:spTree>
    <p:extLst>
      <p:ext uri="{BB962C8B-B14F-4D97-AF65-F5344CB8AC3E}">
        <p14:creationId xmlns:p14="http://schemas.microsoft.com/office/powerpoint/2010/main" val="296457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materials are significant? Why and how? Here’s the US systems-based inventory again, remember the 42% on the left-hand side.</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8</a:t>
            </a:fld>
            <a:endParaRPr lang="en-US" dirty="0"/>
          </a:p>
        </p:txBody>
      </p:sp>
    </p:spTree>
    <p:extLst>
      <p:ext uri="{BB962C8B-B14F-4D97-AF65-F5344CB8AC3E}">
        <p14:creationId xmlns:p14="http://schemas.microsoft.com/office/powerpoint/2010/main" val="397579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same emissions roughly organized into different stages of the life-cycle.</a:t>
            </a:r>
            <a:r>
              <a:rPr lang="en-US" baseline="0" dirty="0" smtClean="0"/>
              <a:t> </a:t>
            </a:r>
          </a:p>
          <a:p>
            <a:endParaRPr lang="en-US" baseline="0" dirty="0" smtClean="0"/>
          </a:p>
          <a:p>
            <a:r>
              <a:rPr lang="en-US" baseline="0" dirty="0" smtClean="0"/>
              <a:t>I’ll mention that the landfill numbers here are somewhat controversial. They may be higher than shown here. Landfill methane emissions are notoriously difficult to actually measure. So what’s shown here are not measured emissions but rather the results of models and of course the assumptions that go into those models.</a:t>
            </a:r>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9</a:t>
            </a:fld>
            <a:endParaRPr lang="en-US" dirty="0"/>
          </a:p>
        </p:txBody>
      </p:sp>
    </p:spTree>
    <p:extLst>
      <p:ext uri="{BB962C8B-B14F-4D97-AF65-F5344CB8AC3E}">
        <p14:creationId xmlns:p14="http://schemas.microsoft.com/office/powerpoint/2010/main" val="122808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914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914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752600" y="2362200"/>
            <a:ext cx="3429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2362200"/>
            <a:ext cx="3429000" cy="3352800"/>
          </a:xfrm>
        </p:spPr>
        <p:txBody>
          <a:bodyPr/>
          <a:lstStyle/>
          <a:p>
            <a:pPr lvl="0"/>
            <a:endParaRPr lang="en-US" noProof="0" dirty="0" smtClean="0"/>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2362200"/>
            <a:ext cx="7010400" cy="3352800"/>
          </a:xfrm>
        </p:spPr>
        <p:txBody>
          <a:bodyPr/>
          <a:lstStyle/>
          <a:p>
            <a:pPr lvl="0"/>
            <a:endParaRPr lang="en-US" noProof="0" dirty="0" smtClean="0"/>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B1FA072B-26AB-4812-890F-F872CC08970E}" type="slidenum">
              <a:rPr lang="en-US" smtClean="0"/>
              <a:pPr/>
              <a:t>‹#›</a:t>
            </a:fld>
            <a:endParaRPr lang="en-US" dirty="0"/>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914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914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2362200"/>
            <a:ext cx="3429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2362200"/>
            <a:ext cx="3429000" cy="335280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2362200"/>
            <a:ext cx="7010400" cy="3352800"/>
          </a:xfrm>
        </p:spPr>
        <p:txBody>
          <a:bodyPr/>
          <a:lstStyle/>
          <a:p>
            <a:pPr lvl="0"/>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00200" y="228600"/>
            <a:ext cx="7543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1600200" y="1447800"/>
            <a:ext cx="7543800" cy="457200"/>
          </a:xfrm>
          <a:prstGeom prst="rect">
            <a:avLst/>
          </a:prstGeom>
        </p:spPr>
        <p:txBody>
          <a:bodyPr/>
          <a:lstStyle>
            <a:lvl1pPr eaLnBrk="0" hangingPunct="0">
              <a:defRPr>
                <a:cs typeface="+mn-cs"/>
              </a:defRPr>
            </a:lvl1pPr>
          </a:lstStyle>
          <a:p>
            <a:pPr>
              <a:defRPr/>
            </a:pPr>
            <a:endParaRPr lang="en-US" dirty="0">
              <a:solidFill>
                <a:srgbClr val="000000"/>
              </a:solidFill>
              <a:latin typeface="Times New Roman" pitchFamily="18" charset="0"/>
              <a:ea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752600" y="0"/>
            <a:ext cx="7391400" cy="838200"/>
          </a:xfrm>
          <a:prstGeom prst="rect">
            <a:avLst/>
          </a:prstGeom>
          <a:solidFill>
            <a:srgbClr val="008B7F"/>
          </a:solidFill>
          <a:ln w="9525">
            <a:noFill/>
            <a:miter lim="800000"/>
            <a:headEnd/>
            <a:tailEnd/>
          </a:ln>
          <a:effectLst/>
        </p:spPr>
        <p:txBody>
          <a:bodyPr wrap="none" anchor="ctr"/>
          <a:lstStyle/>
          <a:p>
            <a:pPr>
              <a:defRPr/>
            </a:pPr>
            <a:endParaRPr lang="en-US" dirty="0">
              <a:cs typeface="ＭＳ Ｐゴシック" charset="-128"/>
            </a:endParaRPr>
          </a:p>
        </p:txBody>
      </p:sp>
      <p:sp>
        <p:nvSpPr>
          <p:cNvPr id="1027" name="Rectangle 14"/>
          <p:cNvSpPr>
            <a:spLocks noGrp="1" noChangeArrowheads="1"/>
          </p:cNvSpPr>
          <p:nvPr>
            <p:ph type="body" idx="1"/>
          </p:nvPr>
        </p:nvSpPr>
        <p:spPr bwMode="auto">
          <a:xfrm>
            <a:off x="1752600" y="2590800"/>
            <a:ext cx="7391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9" descr="rgbrg"/>
          <p:cNvPicPr>
            <a:picLocks noChangeAspect="1" noChangeArrowheads="1"/>
          </p:cNvPicPr>
          <p:nvPr/>
        </p:nvPicPr>
        <p:blipFill>
          <a:blip r:embed="rId16"/>
          <a:srcRect r="5882" b="35484"/>
          <a:stretch>
            <a:fillRect/>
          </a:stretch>
        </p:blipFill>
        <p:spPr bwMode="auto">
          <a:xfrm>
            <a:off x="457200" y="838200"/>
            <a:ext cx="890588" cy="1371600"/>
          </a:xfrm>
          <a:prstGeom prst="rect">
            <a:avLst/>
          </a:prstGeom>
          <a:noFill/>
          <a:ln w="9525">
            <a:noFill/>
            <a:miter lim="800000"/>
            <a:headEnd/>
            <a:tailEnd/>
          </a:ln>
        </p:spPr>
      </p:pic>
      <p:sp>
        <p:nvSpPr>
          <p:cNvPr id="1029" name="Rectangle 22"/>
          <p:cNvSpPr>
            <a:spLocks noGrp="1" noChangeArrowheads="1"/>
          </p:cNvSpPr>
          <p:nvPr>
            <p:ph type="title"/>
          </p:nvPr>
        </p:nvSpPr>
        <p:spPr bwMode="auto">
          <a:xfrm>
            <a:off x="1752600" y="1447800"/>
            <a:ext cx="739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48" name="Text Box 24"/>
          <p:cNvSpPr txBox="1">
            <a:spLocks noChangeArrowheads="1"/>
          </p:cNvSpPr>
          <p:nvPr/>
        </p:nvSpPr>
        <p:spPr bwMode="auto">
          <a:xfrm>
            <a:off x="1752600" y="192360"/>
            <a:ext cx="7772400" cy="446276"/>
          </a:xfrm>
          <a:prstGeom prst="rect">
            <a:avLst/>
          </a:prstGeom>
          <a:noFill/>
          <a:ln w="9525">
            <a:noFill/>
            <a:miter lim="800000"/>
            <a:headEnd/>
            <a:tailEnd/>
          </a:ln>
          <a:effectLst/>
        </p:spPr>
        <p:txBody>
          <a:bodyPr wrap="square" anchor="ct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2300" baseline="0" dirty="0" smtClean="0">
                <a:solidFill>
                  <a:schemeClr val="bg1"/>
                </a:solidFill>
              </a:rPr>
              <a:t>The Link Between Climate and Materials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2pPr>
      <a:lvl3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3pPr>
      <a:lvl4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4pPr>
      <a:lvl5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2600" b="1">
          <a:solidFill>
            <a:schemeClr val="tx1"/>
          </a:solidFill>
          <a:latin typeface="Arial" pitchFamily="-65" charset="0"/>
        </a:defRPr>
      </a:lvl6pPr>
      <a:lvl7pPr marL="914400" algn="l" rtl="0" eaLnBrk="0" fontAlgn="base" hangingPunct="0">
        <a:spcBef>
          <a:spcPct val="0"/>
        </a:spcBef>
        <a:spcAft>
          <a:spcPct val="0"/>
        </a:spcAft>
        <a:defRPr sz="2600" b="1">
          <a:solidFill>
            <a:schemeClr val="tx1"/>
          </a:solidFill>
          <a:latin typeface="Arial" pitchFamily="-65" charset="0"/>
        </a:defRPr>
      </a:lvl7pPr>
      <a:lvl8pPr marL="1371600" algn="l" rtl="0" eaLnBrk="0" fontAlgn="base" hangingPunct="0">
        <a:spcBef>
          <a:spcPct val="0"/>
        </a:spcBef>
        <a:spcAft>
          <a:spcPct val="0"/>
        </a:spcAft>
        <a:defRPr sz="2600" b="1">
          <a:solidFill>
            <a:schemeClr val="tx1"/>
          </a:solidFill>
          <a:latin typeface="Arial" pitchFamily="-65" charset="0"/>
        </a:defRPr>
      </a:lvl8pPr>
      <a:lvl9pPr marL="1828800" algn="l" rtl="0" eaLnBrk="0" fontAlgn="base" hangingPunct="0">
        <a:spcBef>
          <a:spcPct val="0"/>
        </a:spcBef>
        <a:spcAft>
          <a:spcPct val="0"/>
        </a:spcAft>
        <a:defRPr sz="2600" b="1">
          <a:solidFill>
            <a:schemeClr val="tx1"/>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2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828800" y="0"/>
            <a:ext cx="7315200" cy="609600"/>
          </a:xfrm>
          <a:prstGeom prst="rect">
            <a:avLst/>
          </a:prstGeom>
          <a:solidFill>
            <a:srgbClr val="008B7F"/>
          </a:solidFill>
          <a:ln w="9525">
            <a:noFill/>
            <a:miter lim="800000"/>
            <a:headEnd/>
            <a:tailEnd/>
          </a:ln>
          <a:effectLst/>
        </p:spPr>
        <p:txBody>
          <a:bodyPr wrap="none" anchor="ctr"/>
          <a:lstStyle/>
          <a:p>
            <a:pPr>
              <a:defRPr/>
            </a:pPr>
            <a:endParaRPr lang="en-US" dirty="0">
              <a:solidFill>
                <a:srgbClr val="000000"/>
              </a:solidFill>
              <a:latin typeface="Times New Roman" pitchFamily="18" charset="0"/>
              <a:ea typeface="+mn-ea"/>
              <a:cs typeface="Arial" charset="0"/>
            </a:endParaRPr>
          </a:p>
        </p:txBody>
      </p:sp>
      <p:sp>
        <p:nvSpPr>
          <p:cNvPr id="1027" name="Rectangle 14"/>
          <p:cNvSpPr>
            <a:spLocks noGrp="1" noChangeArrowheads="1"/>
          </p:cNvSpPr>
          <p:nvPr>
            <p:ph type="body" idx="1"/>
          </p:nvPr>
        </p:nvSpPr>
        <p:spPr bwMode="auto">
          <a:xfrm>
            <a:off x="1752600" y="2362200"/>
            <a:ext cx="7010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P:\Ed&amp;Outreach\Communications Project 2000\Logos\Final Logos\rgb\rgbrg.tif"/>
          <p:cNvPicPr>
            <a:picLocks noChangeAspect="1" noChangeArrowheads="1"/>
          </p:cNvPicPr>
          <p:nvPr/>
        </p:nvPicPr>
        <p:blipFill>
          <a:blip r:embed="rId16" cstate="print"/>
          <a:srcRect r="5882" b="35484"/>
          <a:stretch>
            <a:fillRect/>
          </a:stretch>
        </p:blipFill>
        <p:spPr bwMode="auto">
          <a:xfrm>
            <a:off x="457200" y="838200"/>
            <a:ext cx="890588" cy="1371600"/>
          </a:xfrm>
          <a:prstGeom prst="rect">
            <a:avLst/>
          </a:prstGeom>
          <a:noFill/>
          <a:ln w="9525">
            <a:noFill/>
            <a:miter lim="800000"/>
            <a:headEnd/>
            <a:tailEnd/>
          </a:ln>
        </p:spPr>
      </p:pic>
      <p:sp>
        <p:nvSpPr>
          <p:cNvPr id="1029" name="Rectangle 22"/>
          <p:cNvSpPr>
            <a:spLocks noGrp="1" noChangeArrowheads="1"/>
          </p:cNvSpPr>
          <p:nvPr>
            <p:ph type="title"/>
          </p:nvPr>
        </p:nvSpPr>
        <p:spPr bwMode="auto">
          <a:xfrm>
            <a:off x="1752600" y="914400"/>
            <a:ext cx="6934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 name="Text Box 24"/>
          <p:cNvSpPr txBox="1">
            <a:spLocks noChangeArrowheads="1"/>
          </p:cNvSpPr>
          <p:nvPr/>
        </p:nvSpPr>
        <p:spPr bwMode="auto">
          <a:xfrm>
            <a:off x="1905000" y="76200"/>
            <a:ext cx="7010400" cy="400050"/>
          </a:xfrm>
          <a:prstGeom prst="rect">
            <a:avLst/>
          </a:prstGeom>
          <a:noFill/>
          <a:ln w="9525">
            <a:noFill/>
            <a:miter lim="800000"/>
            <a:headEnd/>
            <a:tailEnd/>
          </a:ln>
          <a:effectLst/>
        </p:spPr>
        <p:txBody>
          <a:bodyPr>
            <a:spAutoFit/>
          </a:bodyPr>
          <a:lstStyle/>
          <a:p>
            <a:pPr>
              <a:spcBef>
                <a:spcPct val="50000"/>
              </a:spcBef>
              <a:defRPr/>
            </a:pPr>
            <a:r>
              <a:rPr lang="en-US" sz="2000" dirty="0">
                <a:solidFill>
                  <a:srgbClr val="FFFFFF"/>
                </a:solidFill>
                <a:latin typeface="Times New Roman" pitchFamily="18" charset="0"/>
                <a:ea typeface="+mn-ea"/>
                <a:cs typeface="Arial" charset="0"/>
              </a:rPr>
              <a:t>Waste Prevention – Portland Metro Region Master Recyclers</a:t>
            </a:r>
            <a:endParaRPr lang="en-US" sz="2000" dirty="0">
              <a:solidFill>
                <a:srgbClr val="000000"/>
              </a:solidFill>
              <a:latin typeface="Times New Roman" pitchFamily="18"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eaLnBrk="0" fontAlgn="base" hangingPunct="0">
        <a:spcBef>
          <a:spcPct val="0"/>
        </a:spcBef>
        <a:spcAft>
          <a:spcPct val="0"/>
        </a:spcAft>
        <a:defRPr sz="2600" b="1">
          <a:solidFill>
            <a:schemeClr val="tx1"/>
          </a:solidFill>
          <a:latin typeface="Arial" charset="0"/>
        </a:defRPr>
      </a:lvl6pPr>
      <a:lvl7pPr marL="914400" algn="l" rtl="0" eaLnBrk="0" fontAlgn="base" hangingPunct="0">
        <a:spcBef>
          <a:spcPct val="0"/>
        </a:spcBef>
        <a:spcAft>
          <a:spcPct val="0"/>
        </a:spcAft>
        <a:defRPr sz="2600" b="1">
          <a:solidFill>
            <a:schemeClr val="tx1"/>
          </a:solidFill>
          <a:latin typeface="Arial" charset="0"/>
        </a:defRPr>
      </a:lvl7pPr>
      <a:lvl8pPr marL="1371600" algn="l" rtl="0" eaLnBrk="0" fontAlgn="base" hangingPunct="0">
        <a:spcBef>
          <a:spcPct val="0"/>
        </a:spcBef>
        <a:spcAft>
          <a:spcPct val="0"/>
        </a:spcAft>
        <a:defRPr sz="2600" b="1">
          <a:solidFill>
            <a:schemeClr val="tx1"/>
          </a:solidFill>
          <a:latin typeface="Arial" charset="0"/>
        </a:defRPr>
      </a:lvl8pPr>
      <a:lvl9pPr marL="1828800" algn="l" rtl="0" eaLnBrk="0" fontAlgn="base" hangingPunct="0">
        <a:spcBef>
          <a:spcPct val="0"/>
        </a:spcBef>
        <a:spcAft>
          <a:spcPct val="0"/>
        </a:spcAft>
        <a:defRPr sz="2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U9vVhwzxKNWjeM&amp;tbnid=DcIklSR2bVVhdM:&amp;ved=0CAUQjRw&amp;url=http://looneyballoon.com/acatalog/Happy_5th_Birthday.html&amp;ei=tWDMUt_RDIyFogTs1YA4&amp;bvm=bv.58187178,d.cGU&amp;psig=AFQjCNHmORvDn8JEGHOZDg2dKiqg5FAMuQ&amp;ust=1389212159040855" TargetMode="External"/><Relationship Id="rId5" Type="http://schemas.openxmlformats.org/officeDocument/2006/relationships/image" Target="../media/image4.png"/><Relationship Id="rId4" Type="http://schemas.openxmlformats.org/officeDocument/2006/relationships/hyperlink" Target="http://www.westcoastclimateforu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6UtXiBRrXjC0M&amp;tbnid=lmjOJ5_T1IYSGM:&amp;ved=0CAUQjRw&amp;url=http://en.wikipedia.org/wiki/Tunnel_View&amp;ei=RoXQUsClG8z7oASWqIGwBA&amp;bvm=bv.59026428,d.cGU&amp;psig=AFQjCNH-YxZdeBjLloota50mRiKRuNkqFw&amp;ust=1389483697944308" TargetMode="External"/><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google.com/url?sa=i&amp;rct=j&amp;q=&amp;esrc=s&amp;frm=1&amp;source=images&amp;cd=&amp;cad=rja&amp;docid=g3GykwgKlHGsmM&amp;tbnid=EFOozsJZyQqyzM:&amp;ved=0CAUQjRw&amp;url=http://commons.wikimedia.org/wiki/File:Northern_Oregon_Coast.jpg&amp;ei=S4bQUverDoz2oAT9pIGwAw&amp;bvm=bv.59026428,d.cGU&amp;psig=AFQjCNExeEFL5DCBMfxFA8PVF_fb0miNrg&amp;ust=138948389081449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ain-link"/>
          <p:cNvPicPr>
            <a:picLocks noChangeAspect="1" noChangeArrowheads="1"/>
          </p:cNvPicPr>
          <p:nvPr/>
        </p:nvPicPr>
        <p:blipFill>
          <a:blip r:embed="rId3"/>
          <a:srcRect/>
          <a:stretch>
            <a:fillRect/>
          </a:stretch>
        </p:blipFill>
        <p:spPr bwMode="auto">
          <a:xfrm>
            <a:off x="0" y="2362200"/>
            <a:ext cx="9144000" cy="4617720"/>
          </a:xfrm>
          <a:prstGeom prst="rect">
            <a:avLst/>
          </a:prstGeom>
          <a:noFill/>
        </p:spPr>
      </p:pic>
      <p:sp>
        <p:nvSpPr>
          <p:cNvPr id="5" name="Content Placeholder 4"/>
          <p:cNvSpPr>
            <a:spLocks noGrp="1"/>
          </p:cNvSpPr>
          <p:nvPr>
            <p:ph idx="1"/>
          </p:nvPr>
        </p:nvSpPr>
        <p:spPr>
          <a:xfrm>
            <a:off x="1600200" y="2667000"/>
            <a:ext cx="7543800" cy="3124200"/>
          </a:xfrm>
        </p:spPr>
        <p:txBody>
          <a:bodyPr/>
          <a:lstStyle/>
          <a:p>
            <a:pPr algn="r">
              <a:buNone/>
            </a:pPr>
            <a:r>
              <a:rPr lang="en-US" sz="2800" dirty="0" smtClean="0"/>
              <a:t>The Link Between Climate and Materials</a:t>
            </a:r>
          </a:p>
          <a:p>
            <a:pPr algn="r">
              <a:buNone/>
            </a:pPr>
            <a:r>
              <a:rPr lang="en-US" sz="2800" dirty="0" smtClean="0"/>
              <a:t>September 16, 2014</a:t>
            </a:r>
          </a:p>
          <a:p>
            <a:pPr>
              <a:buNone/>
            </a:pPr>
            <a:endParaRPr lang="en-US" sz="2800" dirty="0" smtClean="0"/>
          </a:p>
          <a:p>
            <a:pPr>
              <a:spcBef>
                <a:spcPts val="0"/>
              </a:spcBef>
              <a:buNone/>
            </a:pPr>
            <a:endParaRPr lang="en-US" sz="2300" dirty="0" smtClean="0"/>
          </a:p>
          <a:p>
            <a:pPr>
              <a:spcBef>
                <a:spcPts val="0"/>
              </a:spcBef>
              <a:buNone/>
            </a:pPr>
            <a:endParaRPr lang="en-US" sz="2300" dirty="0" smtClean="0"/>
          </a:p>
          <a:p>
            <a:pPr>
              <a:spcBef>
                <a:spcPts val="0"/>
              </a:spcBef>
              <a:buNone/>
            </a:pPr>
            <a:endParaRPr lang="en-US" sz="2300" dirty="0" smtClean="0"/>
          </a:p>
          <a:p>
            <a:pPr>
              <a:spcBef>
                <a:spcPts val="0"/>
              </a:spcBef>
              <a:buNone/>
            </a:pPr>
            <a:endParaRPr lang="en-US" sz="2300" dirty="0" smtClean="0"/>
          </a:p>
          <a:p>
            <a:pPr>
              <a:spcBef>
                <a:spcPts val="0"/>
              </a:spcBef>
              <a:buNone/>
            </a:pPr>
            <a:r>
              <a:rPr lang="en-US" sz="2300" dirty="0" smtClean="0"/>
              <a:t>David Allaway</a:t>
            </a:r>
          </a:p>
          <a:p>
            <a:pPr>
              <a:spcBef>
                <a:spcPts val="0"/>
              </a:spcBef>
              <a:buNone/>
            </a:pPr>
            <a:r>
              <a:rPr lang="en-US" sz="2300" dirty="0" smtClean="0"/>
              <a:t>Oregon Dept. of Environmental Quality</a:t>
            </a:r>
          </a:p>
          <a:p>
            <a:pPr>
              <a:spcBef>
                <a:spcPts val="0"/>
              </a:spcBef>
              <a:buNone/>
            </a:pPr>
            <a:r>
              <a:rPr lang="en-US" sz="2300" dirty="0" smtClean="0"/>
              <a:t>allaway.david@deq.state.or.us</a:t>
            </a:r>
          </a:p>
        </p:txBody>
      </p:sp>
      <p:pic>
        <p:nvPicPr>
          <p:cNvPr id="101378" name="Picture 2" descr="Home">
            <a:hlinkClick r:id="rId4" tooltip="Home"/>
          </p:cNvPr>
          <p:cNvPicPr>
            <a:picLocks noChangeAspect="1" noChangeArrowheads="1"/>
          </p:cNvPicPr>
          <p:nvPr/>
        </p:nvPicPr>
        <p:blipFill>
          <a:blip r:embed="rId5"/>
          <a:srcRect/>
          <a:stretch>
            <a:fillRect/>
          </a:stretch>
        </p:blipFill>
        <p:spPr bwMode="auto">
          <a:xfrm>
            <a:off x="1752600" y="1143000"/>
            <a:ext cx="6980713" cy="1145369"/>
          </a:xfrm>
          <a:prstGeom prst="rect">
            <a:avLst/>
          </a:prstGeom>
          <a:noFill/>
        </p:spPr>
      </p:pic>
      <p:sp>
        <p:nvSpPr>
          <p:cNvPr id="101382" name="AutoShape 6" descr="data:image/jpeg;base64,/9j/4AAQSkZJRgABAQAAAQABAAD/2wCEAAkGBxQTEhUUExQVFhUXGBgaGRgYFxoaGxodHRgcFxwdHx8cHCghGBwlHRgcITEhJSkrLi4uGB8zODMsNygtLisBCgoKDg0OGxAQGywkICYvLDQ0LCwsLCwsLzQ0MC0sLC8tNCwsLCwsLCwsLCwsLCwsLCwsLCwsLCwsLCwsLCwsLP/AABEIAOIA3wMBEQACEQEDEQH/xAAcAAABBQEBAQAAAAAAAAAAAAAGAAMEBQcCAQj/xABGEAABAwEFBQUFBQUGBQUAAAABAgMRAAQFEiExBkFRYYEHEyJxkTJSobHBFCNC0fAzYnKC4UNTkqKywhUkJdLxFmODk+L/xAAbAQABBQEBAAAAAAAAAAAAAAAAAgMEBQYBB//EAD8RAAEDAgQDBgUDAgQGAgMAAAEAAgMEEQUSITFBUWEGE3GBkbEiocHR8BQy4UJSI2Jy8RUWJKLS4oKyMzQ1/9oADAMBAAIRAxEAPwDcaEJUISoQlQhKhCVCEqEJVxC8oQvMY4ik5giyiXneKGUFS5yBMJEqMCTA30zNVRQuaJDbMQB+cuZSmtJ2Wf3v2sshChZm3FuEeFTgCUDmQFYjHCB51cMoXE/EU0XjggJ/bW8FGTa3ByThSPQCpopYh/SkZiru4+0K8BKSW3hEY3BhwncSpMAxrEEmo1RBCwXNweQ1J8B+BORh7zZouryxbVIQn7y1vPOqzWoIUlAPBCQBhSPKTrWaxegrqktdTfCB/TmsfMg6n24cVYQ0zmj4gim4doQ7khYdEcfEnz3+tQMPkxGKYQVTDY3+I/caH3SJ4Q0ZtlbLvQpElEjfh3VbVdSadmfKXDjbgOajsbmNlMYtSVpC0nwnfT0EzJmB7DcFcLSDZPA05dJXVCEq6hKhCVCEqEJUISoQlQhKhCVCEqEJUISoQlQheVxC4WsASTA4mkue1ozONgu2TDl4tjIrE8M6iSYhTRktc8Aj/dKEbjsEK3ntIAohRJnLu05xPHdPnVXT02K4oTIwZYiCPiNhbnzJ4326pipxGkpDkcbu5DU/ZQlWxeHEqzvhPHDXD2NlA+Gdhdy199fZNDHOLoH252UmxWpDpkKxECM5kDhBzj4VR4nhmIUzg2oBtwN7t8j9NCrGjrqapF4nDqNj6ILPZ6tx1woWltsqVhCkqxROkZZcDOYitxT9om93HG4ZpCBcgjLe3P3Ft006mNyeCnL2NstlbLrxU6RoknCkqOgATnnzJqvmxvEqqs/SU+Vn+YfEQOdzp6Din4qRhFzcoftAKzMBI/ChIASnkAMh8zvrSwRNhbYEk8STcnqSf9hsNFPbZgs0KH3dP3S7qzuKwqW6A24W3c+7VxUBOEndOY3jcRnTcj7DUXCaleA3UXC0C573W6jxDC4glDgj8QOsc/zrGY/U1VLO3uHWBb0N9TzuozYGcdVGvsB2GI9shSoJACQfEqBoTkkb/FyNUcNdK0/qCA3LfQbFxFhpt1NuXVOsJjcC3fqur4vA2ZhTgJ8IASCTmomB8TUKia+aoa1pIvxGllJp4O/lDOarNm+03AgItiVqUD+1QAZH7yZGY4jWt9HUWFnKTWYGS7NBa3I/RaLdd6NWhAcZWlaDvG7kRqDyNSmuDhcKgmhfE7JILFTKWmV7QhKhCVCEqEJUISoQlQhKhCVCEqELw1xCiXnbkstqcXon4nQAeZpqaVsTC93BORxmRwaEKJt7toIWvwp/AgaeZ4nn6CsRiuKSVH+HsOQ+vNWXdMi+Fup4lQb/ALcW0hKT41DXgNPXdVr2VwcYhKamo1YywtzNtAegFtOOnC6z2PYkaSMRR6Od8h9yhhDxScQJChv316m5rSMpGiwbZHtdmB1Vld+0VoaUD3ilCc0qOIEddOlRZKWGQWygeCnU+JVMTs2Ykcjqpt+W5tbiHWAUKHtKgCZ0y0PM76jMpS6IxT2c08Pz8HBTaqrjdKJqe7XW321+v1RDdNt71E6KGShz/I153i+GuoJ8oPwnUH6eIWtw2uFXDm4jQj84FCXaC6cTSPwgFXWYHwSfWrns1C3I+biSB5DX6/JWsaH2Rl6/OtKV07qM0nxD+L86UUs7K72TspctLIGULx9EnEflTMps0piYgMKI2nUotdtV+EYCYz8URAG8kyI41m8di7yOFvEk/ngm2G0Yupdjs5BWtcY1QDGcRokckzHMyd9Zaqa14DGftG31Pn7aJTbjUqo26bJsxA3LRPx+pFKwmEx1F+hVphbwJ9eRWdLaIrS3WjDgVb7H3+bFaA54i2oEOITHiEZEAmMQMZ8JFOxSZDdQMRohUxZR+4bLR7m7SLK86G1JcZKskqcw4SeBIJieeVS2ztJss9UYNPEzOCHW4C90apVT6qCuq6uJUISoQlQhKhCVCEqEJUIXlcQotqvBCJk5jcKravFaamOV7vi5DU/ninGROdshXam8e8SjwHukLxOZ54YImBqATJHCapKrFmVje5iu08L8Ty6dOqlwtMV3KbZ2kxMjTLnVDSU8Mpf3z8tttNz6/nNOOcRawugzaVRL58kx5RPzmvUeyjGx4Y0N5uv6/aywPaIl1cb8hb0+91XIQN+h+daIlUwaBuu4yz1Tkeaa4lKQ3oR+orp1XWaK82WcIdKfeSZ8wcvmazHaqEOoxJxa4fPQ/RX3Z+Utqizg5vtt7lQ9vrN421bikjqD/wDqq3s1IDC9nEG/qP4W4YUNNJy/XCtIlFNtN5q866UopxkkQQSCN4yNcKSUV7LWIxKtBDh5nMNg+XiX/MishjtSC/K3lb/y+jfIpl2rrckQpRpO4Ems4V1RbxsPetFs6qBV5HVPxinYnljw786pyGTu5A5ZtabPBIUIUDBHA1ftNxcLStfcXGyrXmYMUsFPteoihSlJ4I07NLwebcchay0lIGAklIJOUDdAB0qHW4g+kDSyxudjy+niqDGoYy1uguTvxWwWS0BxAWNDV5TTtniEjNj+fJZRzcpsU9T64lQhKhCVCEqEJUIXlC4ot5PlDalDXIDqYqvxOpdT0z5G7jbz0TkTczgEF2q82kHxrE8BJPWJz86wkdFUz/E1pN+J0v6p+Wtp4Tlc7XkNfZdWe9WHPCFjPcoFM+opMmHVUXxFvpY+y5FiFNKcrXetx7puyn7L4DP2f8J/uZ/Cf/a4HROmQiHsv6v/ABLfHx/zdR/m5jj47yAcvgmNp7D7Kx5T8R846itt2RrMrXUjzruOvAj6+qy/aOkLstQ3hofofoqEJnI9eRrbrK7r2d+8ZK5jj9aFxdsCDh6jy/pQgFXezf7cfwq+lUHac2w93+pvurrAf/3R4H6Kw2xseNgqGrZxdND8M+lY/AKkRVWQnRwt57j7ea3Td0BA1u06khO4Zk7hrXCQBc7LqJLi2YUohb4wp3I3nz4Dlr5Vm8Sx1jAY6c3P93AeHM9dvFILuSJbrTKVK99xZ6A4E/5UJrMVJ+MN5Afc/MlMs5p8on+Yx0FR7pa8ftKUJUVFKQSACfQDz5CpkMzzEYGtvfX8+WqbLRe5Q7fF2t2mVNnC4gAZpUmeGIEA7slRTsUskGjxofA+hHsp1LWGP4TqPZAF6WVxlWFxJSo8dI5HQ9KtY5GSC7TdaKneyUZmG4VYTTqnBaZsfdpZswxDxuHGrlOSR6fOsfilSJqggHRun3+ay+IziWY22Gn3RDYr1LAKQjEmZ1g56xlU7DcZNNH3bm3F+eyqJIcxuiezPhaQpOhEitpHI2Rge3YqGRY2TtOriVCEqEJUISoQmrS8EJKjoKj1NQyCMyPOg/Lea61pcbBZptPtK44otpVhA1jKOXnxNUMTpau0s+3BvDxPPp6qDX1fdnuYt+J+g+qGkipqpE6lua6nBHdFt2BbZS04QoKTiaXqCkj2TO7kdIqpxKh7s98wb7gceviFoKCVzSInnfY/RTUNBBDShLDmSQf7NUE4J9wgEjhBGhSBGjfI4GZpIcyxzDjyPiDvz48b2D2NIyOFweCq7xuFaTibGIbx+KP91bLC+1ME47uq+B44/wBJ69PPTqslXYDLEc0HxN5cR9/dVDySk5ggjcREjrWqje2QZmEEcxqs/K0xmzgQeR090xi0jdp5HdToamDJyRDsimVrVwAHqZ/21iO3dV3VNFEN3OJ9B/7LTdlos00kh4AD1P8ACKw1iSqSIiIO+sFSRvkidN3gaW7DW99/PS505arZOdYgWQhZNj0HxLWsCT4BGQnIE5zlvFX9V2wlb8ELGn/Mb68yBpbXgU/mRBd91Nsj7tsDirU9Sc6oJ8Tr6wF0ji5o5D4R6aeqQTrqpaZqJHPI45Wi55BBsmbkZUW3EkQppxaI3+1jT/kWk9a0bqCola+XIQbNIHEmwzDyso4kaLBPrSRqCMoEiqeR8kR/xWFviCE8LHYr2UxpJToeen51KirYe4MdviPHX038fluklhzXVVq+Y/s0YVHdiUQqPNIAP/yClvkEdMCd3G4HhcfM+yALuVZtReLTLP3qEuYsktqjPmeAHHmKMJoJ62oyxuLQNXOHsOd+CsqGnklk+A2tx5LMAnGr8KATzwpn1MDrXpUVNHC2zRc8zqVqCcg4k/NFdkuK1BBcslqQ8U+0hCziH8qtfI1HmgpphlmjBHUfhVM+upy7JURFt+JGnqFabObR98rungEujLSAqNRG5QzyrG4tgIoiJ4fijvqDw9NbfMKJXUHdN7yM3b7fx1RndFsKXQ2P2apy4GJkecacam0WKRSztiiFm6i3htboRw5qgfEQ253RHV+mEq6hKhCVCEq4hCe2tuKARwRIHMkj6Aday+Mh01XHCf27+9/kE73gihdJxCzVCSefGrGwGgWWsXa7qQhqiyW2PmpCE/rjXU8Aiy02ctosaTksKzB1EwSPjSq5tqax5FWLQWuiHG6tLYEQ2mZKnmzEaBtQdUfKEkfzAb6iYeKSOCRxdm0u64006KykzEgKZaNZBBG4j5VQYo5xeHtcHN/pI2/024H3T8e1iFGWgHIgEcCJqu/Xvj+KJxaehIS3xteLOAI6qMbsZP8AZI/wipDO0GKM2nf6391CdhdG7eJvoFLu66wD4AEpOoERPHjO6p8LazGg0zuDspPxE/EBb9ttrX12v1RHBFSk90LA8Bt4+KjX1ZnS0pDSwhwiAqdPTfULD2UtHVj9cM7RfRpB166jzCcqe+fH/gaG435ceBWZXbabe9aFMIta8SQTJORiOXOvScQocGoIu+ngbluBo2+6rIKmeeMPj3PC9um9tfkptp2hvSxHC6pK0k/iQkg9UgGuQYZhVZSuFJYNdvk58iHX9CF1ta8SZJAQ7kePgRoUWbKbTItiTAwOpjEiZ6g7x8q88xzAZsKkDgczDs7byPI+6toZhIFdWq0FhwPJBWlSUh9KRKsvZcSB7SgDBGpERmmDdU+NxsbFDIbuLRck8+F+fU6cDvcNOiOpC8btTaxiQ4ladygoEVkK2nkindG65sdCeI4fJSmOBF1Bet5cJRZyFKmFOaob4yRkpfBA6wKUymEQ7yo0HBuznfYcz6XK4XX0apyLIhtCUoJPvFRkknMkneSTUvEXwODHxuJdbUaWHTyBtpy5oiDhoVl+3lox2tSc4QlKQOmI/Ot92XgEWHNcN3En52+i1uFx5abNzv8AZVCWiMvxRkNyBxPOrsn85p8uB8PmU/dVvVZ3UuNGAggqVpj4p8iN3Whzcw1TdRAJ4yyQbjQcuvipO1l9tv2hL7CFNqATiJgEqGc5E6ZCd8VxkPwFj9QeCaw6ikggMUpBF/krW99qZYb7vJxaZUfcglJjmSCRwFZHD+zYbVvMt8jT8PXS48hex5lUFRT93K5h4Ir7Ldo3LS2408rE41BCifEpKp14wRr+8K008YbYhVlTEGkEcUdimFFXtCF4aEKg2w2h+xMd4E4lqVhQDpMEyeQAPwpyOPObJ6GLvHWQRaL+Ntsy3FiHEAAgaJkg5cjG/gay+IwzxYjH3jrtN8v1HiPsuYhEGUz7IfZegxv5/Xgam24rLDM3UKe0sHkeBrl062QFPgUJ1XVgfddcC1S53YyEgQTkJPDeTmct9Rq6YGPK91r+f4VYUQfLKHHXKur+vB6zJLqWw66vwnXA2gEGExnEwSTrHIAIwekixISQB+Rgtppmdre/y2tt5kzKuqFM5ucb314CyHtnNrLXabW23KO7klSEpSnwxBzMkxIMTuqyxfBMPocLkIBvwcdTfgNOB9NV2KeR8gVftwq2NOEuPrwLJwpQopAHCBA3HjVrgVPhM8AlpIm6G13Nu4GwO5ueKgd/UCTuZ/3WvcbEXsje5Lr7qwpbadPiSVhwgSMfjJHDU86wVXiDKjGTLUQ5gDlyA72+EfO3RWT45BTERvyne9vVAOzm0blltmNbri0KPdrUpRJIn2syfZOfkTxr0fFMNz0T4qQBjhqMoA1HDTnsoFJUF4a9/EXtyutiSgrkiOPKvJo6eWulfKLNI1PDXj5k62+auC4MACybZp3De38SnE/5CfoK9P7VR95hMnTKfmFR4ObRs8/coz26wfY3CuOCfM5QOP8ASsV2KfKMRIZ+0tOblbh87WUzF4w6Jv8AcHNt66/K91nextncU66W1qbCWXMaxqARkBwJOh5V6Fiz6a0UVQwPzvaA08+fgBvwO3FRJXSMifJGbFov421t5q3uC8rxW2txl3vEtqwlLgCicsWuuh41U1+E4F+obTytDHvFxa7Qdbf6b9CE5+rqI2B+UlvG2tvLe3gfJS2dqGX8QesjP2pI8ONCVBR4SQVA749DVf8A8ozQztZHUPEJvexsR88tjtfhyS5cRaIO9a0O28CCd/JUrd/Wy2PIY77usSsISgYEpgEx4fFuiJq2fg+GYXA+pMWctFzm+Jx9dPkltmfKQGnQ8lq7zgQkqUQEpEkkwABvNeSRxvnkDIxdxOgG6tS4MbdxsAss2ltLb1pLrKgpKwMzlBT4TIPkCOMivWMFp56aibBUNs5vDodR72PULSYTUMlpbA7G31VctQjfgnP3ln8qtANevsrANN+vyH8qO8omJEe6kbqWAEtrQB7lNLZUDBGZ9aA4WSg9pGicwwIrqy1U8vmc48/bRFHZUvDeB8QSCyuZIEnEiAJ1O/pTFR+1V1X+zzW0ioKrV1QhcqNCFi/aZe63rYpk5IYySOKikKKj6wOQqdA0Bt+asqZgDM3NQtj0YnXG9y2VjqCI+fxql7SEMpmSn+l7frdKqY+8iczmCuVNg6jMeoqIDbZYVrnNTrR3H9dN/SuaJRyu30VpddlcdOFAkbzuHnwPKmJ6hkLbu9Oak0sMsrsrdRz4I4u+wpabgHPfxJqkqXsqIHSl1nf221t6+Gq00EQhAYPVK1MY0KT7wIqlw+rNLVxz/wBrgfK+vyulVcPfQPj5gj5LI9nldxeLYOQDhQfJYKR/qFexdoKcT4bM1v8AbceXxfRU2HTFzWPO/Hx2PzRZ2o2aWUL91Xzy+prL9g5wWTw/6Xe4P0TuJAtqYn8w5vs4eyfsN6hNzpc3paLfVJLf0qNHhubtOWkaA958g4f9xATlZJ/0WUbus31Nj8roJtLVnFhb+8QXypSlJBk5mADGQ8I0PEVuKeoqXVk0cjCIwG5Xczb4vmfkVClhLZI5I9b3Dh03B8vqjns5vvvmO5UfvGQB5o0Sens9BxrzvtdhhpKo1MWjZL3twd/UPPf1VzSyZm5TuECWp5xF4Es/tO9hExqoYRrlvr0mqihmpSyf9haL8NLA8FSUDi2FpG4Lv/sURr2Ut9rUDa3glI3SCR5JSAkHnrWQPaDBsLjLKBmYnlcA+LnakeF1ZNimmIc8W8bfS6vbzu9qw3e6lkR4c1HNSjxJ8t2g3VU4JXVGLY3HNOf2hxA4NFja3mR1KTiUbWUvdt/qLR6kX+V1A7NXW2rGtS1oTLqicSgMghCd55Gl9soZ6jEGMiY51mAaAnUlx+ylUpDWElCTv/M3gPs4MFwFJEjIKkq5AD6VuZpv0mG5qo6tYASeLstvMkqppISLtAtdzjbkCV1bUfZ7yTGQD6CPLGAfrXagitw1zv747+rb+6Rh5yDJ/Y4t9Dp8rIr7Q9o0oQbMiFOK9s6hA/7j8BWN7G4NK1wr5LgWIaP7r7k9OXM9ArCukbN/g7gWv47gDrz5bcUIXNsrankhxCMKDMFRjEI3DUzoDzrU4hj2H0pMckgLgbWGpF+fAW4+11Jw2SaGpa9pLRxNtLcrcfwphTagspUkhYMQRGGpLXsewOabtPEcV6IS0tzA/D7p1sBM4YUves6JpJ1325Jh13fu0bwHEptxwJBzOeqvxK8huHM12xJRYkjTbgmloUnJQgwDHIgKHwIPWlMe14u03Go9DY+hBCzc/wD+V3iUytNKTK0fs620ViTZrSokHJtxRkg7kqO8HcTvyqLND/U1QqiDTM1agKiKCh3bjaH7FZ8aQC4tWFAOkwSSeIAGnMU7FHndZPQxd46x2WH2i2LeWp11RUtZlRyzPTTLLpU5oAFgrRoAFgins/s5LrjkSEpw9VGfkn41lO1swFOyG+rjfyA+5XHlXKtm1PPOd2pCUzMLkHnAjMTzqFhr3zRBn9TQOO/Aa81l6nDnOmc5pAaT/upL1wsWcDvlFxZ/Bon8/jRWySxDJcB55a5RzvxPIWCm0WDMccxNx10H55qRZL2KBDbaQmNJ+WVQKfPCXu0cXCxJv91eihZYNBtbkp1lvVCzBlJ4HT1qlqqQtBcxdfTvaOasaq0wsj29spZtZWmRPiBG4jOR1I9K9wwOoFZhkT3a/DlPlpr4hZmNvdTyxcnXHg7X3uu7Zs7eCmO/fUvuoChjdKpB0IAJAmd8U9AaOCVsULAC64+FtthfUgdNL8UuomLW53gkAjU24m1x6pu6LParVYywylJQhwlUmDmAQBO6Z9ai1M2H0NaaieTK97QNb2sD0HgPJKeJHloDCQ030tvqNbkcNkc3fs0hNlCSyyh8ohRAkBWkgmT1rEHtO8YmHmV7oA69tAbW00AF9ee4Uuow8SU7mtAzkcSfweSpbr7PnG1Bw2iHE5pCEwMWokmZHLDVrU9tKOU906EujP7ibXtxsP8A2CSaOfIchANtNz8/4URfZ0+VYjaESTJVCp8/Opn/ADth2W2V/hYf+SQ2kqRplbbo4/8AitJuKzJZs6G1KK1NoSMUakAAnMnfnnWWZWUU4nnePiJLgLD4bm2l9DbS+lttFYlrxYBBvaQ84Wu6baWpJIUpYGQA0HnV32Lo4mOkqRICTdoGztwbkX42VZiU7e8ax9wG/FexynQi19tL31VJsbsozaWip5DqVIVEzhCspyBTMAECp/aLtHU4ZMIogx1xfUG44a2cN+Gg0TlPTCcZw826ZbeWhR9dNzM2YQy2EzqdVHzJzrzqvxerrnh87ybbAaAeA+u6tI4WxiwWddphH2zEk+MgEgbtI65T1r1rs9UyVWGskmGpzDoRc28uHkqDu8lVKG7XafA21HsfNXGzGxRKvtFs8SycQbOeesr4n93Qb50GTx7tZoaag0GxePZvIdfS26tKekA1d6fdHZTWCe1wPxePqrAWVRfmz7NpHjGFe5acleR94cjVvheOVVAbMN2/2nby5H5cwVMpqyWnPw6jkdkDXpsdaWxCIdR+7krqk/ma3VF2ooaj95yO/wA23kdvWyu4cTgebu+E9VT3bdK3H0NKSpJJzxAghIzJz5Va1lfFBSvqA4EAaWINzw+akz1DI4jICCi/bS5MSQ82M0JhSRrhGh/l+XlWQ7M4xlkNPMf3G4PU7jz4dfFZIO11QKa3qWuAYNcQt32EvVVpsba1mVplCjxKTAJ5lMHrVfM3K+wVVOwMeQEK9thPc2eP71QPVH9Kdp9ynaT9x8FnV2WJbqwhsSo9AOZO4U5U1UVLEZZTYD8sOZU+4C1O5rrSw0lseZJHtK3n6dBXluJVc9fUGbKbcByA/NeqbLlaP2xDTZMYjGU7zuGsxVzhddRU7DHEHZyLkkWufU2CY7iSV4B2QmtwqJUoyTqaQ4ue7M7fmrgANblbsu0p5HzFNPsClN1Uy7GkrcCFzCsgoapO4888opdM1kkgjfx0vyKRO5zGF7OHDmrm71KGJtftNmJ4jcf1yrPYjSmCYt/Pw7qJMGmz27OQP2pONktifvN45fIa/CvRexAnbRPD22aXXaeelnW8LBZqrANYHMN/hs7prdv1XVg2hdtNhFkYQsutNISVGCFAGABwOQ1qXJSspMQFZVTBrfiy621OtnX30vYDouVJdJCI2szAkZuduYt1so2yuztvZeQYLbWNJcHeABQGshJMmCcqhY9i+ET0r252vflIbYEkE8jaw1tfVSqcS5x8JA5n8v8AJGFo2rsiCQXZIJBASo5jI7q8+ZhNW8Bwbv1C0jMMqXAEN36hQndu7MNEuq8kgf6lCpDcBqTuWjz+wKkNwWoO5aPP7BRXO0Bv8LLh8ykfImn29n5P6njyBP2TowOTi8fP+FYbNbSm1uLT3QQlKZnHiOZgD2Rz9KjYhhraSMOz3JNtrfVRq7DxSsDs1yTyt9UTJeISU7jUaLEJGU5px+0+vS3n67KpLATmUJu3tEhKXGyTkAFJn0mo74Z9XOa7xIKf7h7RfKQPBVm1t7u2ZoKZbxqJ3gkAbyY1rQ9msDhxOR4mdYNtoLXN7/IeB5Krra0U7mg7G+p2H01WSu24uWgOunVxKl5HIYgSANchur1cwCOnMMItZtgPKwUCIAAG99b358SVvDCxIMZGNRurwumIiqG94AQDY3FxbYq9dq3RUd/7VpxYWUgkZFR06Rmfl51q6ilZX5ZHNyDlYXI4a7jThwVFPifcksi1PPh/KpbJez7i479tv+MAJ8skn40tmD0h0y+pKhsxGqe794Hjt7FXK7a8wQLSlOBWjreaOtQK7s+WDND6HX0P3VnFiUkZAqALH+obea7tCAq0NE/hbcUnPKSpAnLXL/VVTE90dK8Di4A6dCeO2vnorgO+LTa32U5prFIGsZV2gozVvdG0/Fa4624fZckfkFzsgvafY9Ql5lIHvN7/ADSPp6VvMLxKaKADEPh1s1xOp8R05+vNdZM0nKgpFnUtQQkEqJgDfP0itDLMyKMyPNmjW6fOy2fs6saWGC0DKpxqPFRGE9BhArN0GJmtklvoARYdPzU+KrqnUgpntCDD7QszivvMSVpwkYkRvjmCRHOnqvEXUguxhcfO3mUU7Hj4wNFSXS0izpwIaXHvIhRVzUCZ/WlYqvqpq12eV48DoB4KTmPFEdnvFBRhwqGf4kqT9IqQK6JlD3GQHXX4t+NwRtqBpsmshL811UX8r2ANMz9KhUBPxFWdK0EEqrSKsRIVKyJ1KvMUEhdsp1xthT7cmPFM+WYHWKeomh1QwE219tUzVEtgcQOCt8YVanykyPCJHEAD6Gq/tA4OncRz+gChgFtNGDvr9Uzbbjs7zgcdaStQEDFmPTQ9aYp8fr6amFNDJlaCToBfXrv6KvNFE6Uykam19dNFNYYSgYUJSkDckAD0FVc9TNO7PK8uPMkn3UhkbGCzQAOiZvW190y457iFKHmBl8a7Sxd7M2PmQpEEXeytZzIWNtoKiAAVKOgAkk/WvQSQ0XOgW4cQ0XOgTrlidT7TTg80KHzFIbNE79rgfAhIE0btnA+YTCstcvPKnRrsnBrsjfYIhuz2h8xEgAkwPCkn4lUVm8ZBlnihH5c/YKgxi8k8cQ/Ln7BTtldp1PqX3ymkeyG0DIkmZ1Mq3Co2JYY2nY0wgne58PZR8Qw5sDR3QJ3ufzZUr7DbN6pACUISpKuAH3ck586sWSSTYYSblxBHXdT2vfLhxJuSQR80W2Taeyur7tDoKjkJSoAngCoQao34bWQDvC0i3Ii49DdUsuG1DGZns08j8l1bNm7M4oKW0mQZyy+VT4e1GJxwmLvLgi13C5HgTr63VIMOp2yd4wW6A2B8RsutpLWW2TGRUcIPCdfgKhYRTiapGbYa/b5pGKTmKnOXc6fnkgaK2iyS8NCES7LXo33blntKoaI8MzlxAI03Ec9KlQyNsWP2VhSTNymOU6KHctpUYwypTOKB+JTSoCkicsQIQoDlFZvE6djSSdA+1zycP2k9CLg+qssIqCR3R/p28P4RIi/LK22XlvJAGRBnEDHslEYgv92Jqd2fwxrJA52sh2A2A53HwnxvZWNRJcdEL3j2mWcmEsOqA0USlPoM/jWnrcBZWMtKQCNiNwozJyw6KLd209kddxwWnFDD40pGLOfbEwd2ZE1mK7AsSp6Xur94wG+hOmm2U8OOl7KYyqY7Q6LQtkkowqIMrkgidBMjMGDOs9KmYRRinaS79538OFunVMyvzFZNfFsYN4WkWtC1ffLTjSsgpAVhEJ3gADfWmAJaMq00bJjTs/TuAs0aEb81eJWqxlvE531kdjA4rMoJEiTvH9dIis9iuDsqmOkhFpBwGzv5UVuWrDhlyyt3HNE6GU8B0kfI15+5zgoNlAvtmMBHMe0TwO+ptC+4cFNpeIUBNTlNXYpK6vaF1EmzVmGGVSMWfQfo0xE2CeqEc18oF7i1tNTe/C3JVVfISbN4K0fQMUJ36ZjfUavponVIbTf1ai5FjfltblY6qIxxy3cm3WykwahVdK+mlMb7XHI3S2uzC4Qn2iWvDZgje4sDonxH4gDrVlgUOaoL/wC0e+iuMGjzTl/9o99EI7HWfHbGv3SVHok/WKvsVkyUj+unqVdYm/JSv66LS7ZerLRhx5tB4KUAfTWsfFSTy6sYT4BZSOmmlF2MJ8AmWL4srpwpdZUTukSeh1px9HVRDMWOA804+lqIxdzHAJy87Kj7O6nAnCUKMAACYmYG+QPSkU0r+/Y65vcapMEjhMx19bhCewF0suNF1aQpaXRhMkYYCSNDxzq8xurmjk7phsC3XrurjGKmWOTu2mwI16pm+rAHr1DavZOAq5gIkjrEU5STmDDDINxe3qnKacw4dnG4vb1T3aNYkIQytCUpIUU+EAZRiGnAim8CmfI97Xm/HXXom8Ele9z2vN9L6+NkZXesqabKtShBPmUgms/O0CVzRtc+6o5QBI4DmfdV229mhhpUg+MzB/dNa7DKBkEQkzAudfY3Gh4eGxWdxhxcwDkfoUGVaLPryhC5NdQptxP4H0KJhPixHlhJPyqFiERlp3MAudLeNwAp+Gvy1LfP2KDdpL5Vani4ckjJCfdTu6nU/wBK22EYXHh1MIm77uPM8fIbDp1VxLKZHXVUas00pF190XUpfBLavCopMFE5YxuMawQRE03Jmy3buuhaZ2atmz25yyLCSttOJDgSAVtHiRmYOH9Cs9VskM8c0Z+Aghw5HgfNSGkZSDuhLtEsiWrxfCVhWJWM/ulWZSeY+RFWEJ+FbHCpC6nbcLlO0avsP2QokTIXi0GPHERrO+dDXe7+PMnRQD9X+pBPh5WR1sZbu9siZxFaCUE4hnEEfAisD2kpqaCUhos53xdNdDbwIv5qoxCF0dSeR1VneTBU2cjIzGY3a/CazdLIGSjrom4HZXqhTVyrJdikrqt7oudThlWSQJjer8hSYw6cvjh1cGk+ltPHVQ6mrbGLDf2V6popGYgVTTUlRCM0jSL8+P1VcHhx3XINRmvc0hw3CUvSaHvc/wDcboAss47RnybQhMEJQjI7iVGTHQCtZgMYEBdxJ9lp8FYBCXcSfZDVmtK2yShRSSCmRkYMSJ3aVcSRskFni4Vq+NrxZwupl13E/aM2myU++fCn1OvSaj1FdBT6SO15bn+ExPWwwaPdryGpXN73K9ZyA6kAK0IMpPKeNKpa2KoBMR256FdpqyKcExnbhsVcbLbTKbUGnjiZV4ZVmUTlr7vEbqr8SwxsjTLELPGunH+VBxDDmyNMkYs4a+P8qY7sk+w6lTKsbPetqKQSFQFgiRoqOPKmG4tDPGWyiz8rhfhsfS6ZbicM0ZEgs7KRfht8rqWm6rb9t+0lLUTh9r8HszHvYajmrov0f6cF23Ljv6XTBqaT9J3ALue3H7XXu3dltDxS22yVtiFYkxOKFJIzPCDRg0tPADI99nHS3TQ3RhMsEN5HvsdrehRNdClFlvGjAvCAU8Iy+lU1WGCZ2Q3F91V1GXvXZDcX3Xl82NTzKkASRmkcxn8dOtTsMqJRMwAEht9BwB3PrYqrr6cSwuaN+HiFn5FbK6x3ivKELk0Lqh3uopYWRyST/EY+IBqfhjGvqmg8Ln0/khTKFhLy7kPfRCZrXq1XJriFyESQCYBIBJ3SYnpSTohazd9qAvyzBtQV/wAutC4MyIUsT1SDVRr3Dr8wnuKzzamyqattoQvNQdWZ4hRxA9QQetOxm7QtvRyB8TSOQUNFOhWTVoXZyoBlySPb/wBo/MVgu2Gs8YH9p9/4VHi5Het8PqjBVoSkSSI/hJ1yA0zJ4DWsg2J7zZo1VTcBVtnukrUTm2knIKHiAngDHxqyFUxrmscb7XI2/Apv6qzBpcq2ZuxpB8Mq5qifTQVGxCoYX2gcS23H+AFGM8jx8WnQK6sdphKshkN2+r3B8VZFTSFzGjIBtoXX0F+qgSxXcNd0w84CoLHUH9aVVVlVDJO2sj11F2knQj6H3TrGkNLCmnlyZiKrqyoFRMZA21+A+Xy5aJbG5RZeKQRqNablppYgHPaQDtcLocDsoV4LZgIeLcKmEuYYMcMVKgbNfPFe44i/0T8IlvmivccRf6KlTsbZS4lxMlGuAKxIP1jlMVYnGaprDG7fnaxCnHFqkMLDvztYhEiUgAAAADIAZAVTklxuVWEk6lBfaNeKcKGBBXiC1fuiCB1M+grRYDTuzOmO23irzBYHZjMdth1QEsZGtON1oxutuswOBM64Uz6V5xKQXm3MrBP/AHG3MpykJKVCEqEJxlwg5b6mUVVNA49zuQRoNfLj18kh7Q4aod2huArJW2IX+JOgVzHA/OrikxKSnd3NUCOttv48FTV2GiX/ABId+XP+fdCTiCkkKBBGoORrRNc1wzNNws85rmmzhYpo0tJU6/bsIuxao8RUhw5fhBgfBRPWo2EV7TjTWX0s5vnufmLLR0lKY6TOdzr5cFnJVXo11xNl0caTcIsuFODdnXCV2y1jsY2TKJtrqYKgQyP3TqvrEDlJ31WVk1/gHmnGjioHa9s4pD/2xGbbmELzEhYGEZakEAacDTUL+C0mE1Qy90dxt4LPkOefw+tSQVfNfz+i1DZJBasyMwmZWqTpOmkbgNa81x6b9RWusL20Fun83WfrJTLOcvgrey2xLjx+8SrAAEgKT7SgcRgHWIE81caq5InRQaNIzXv4DYfX05KMY3g3cD6K5QarSupwUhC7Broc4AgHQpNk42yTJAPpUynw+onaXMabAX2OvQcykOeG6JsioTmlps4WKUu1uExO7SpM9XJO1rZDfLt0FgPoktYG7LN+0d/FaEI9xueqlH6JFaPAGZYHP5n2H8rU4Iy0Lncz7BdXJtilhhDXclWEHMLAmSTpGWtFZg7qiZ0me1+n8rlVhLp5nSZ7X6fyvLw27eUIaQlv94nErpoB6GiDAoWG8ji75BEOCxNN5CXdNh90KuuFRKlElRMkkySau2tDQGtFgFbtaGgACwCutkbmNoeBI+7bIKzuJGYT5n5TVdidaKeIgH4jt9/zioGJVYgiIH7jt91qhrELIpV0tI0KEq4ur1SY1pckbo3ZXixXAQdk600YxjQVY0tHO2MVbLAN48iOFuN/Te9k254vlKbcWSZOtQqiofO/O83KW1oaLBQ7bd7buTiZ5jIjyNPUdY+neCCbcRz9UxUUkU4s8a8+Ko3dmEpdSQpSm8WYIExrmRlHSr2fGmOa9sQseBJ/jdVLcGDZGkm7b6j84K5ttnS4hTavZWkpI5ERVBTVD4JmzM3aQfRX7mgtIKwq8LGplxbS/aQopOWsaHyIg9a9zpqhlTC2ZmzgD/Hlt5Kkc0tJaVGUKeKSnbBd63lhttMnedAkcVHcKi1dXFSx95KbDlxJ5AcSlsaXmwW+9nFkDViS2F94lKlAKxTzIGeQBmBurOU1TNU5pZW5bnQWtYaf73Uh7Mhsg7tyfVNmRnghajwxZAdQAfWrGAi9uKusHDbPPHRZpYkjFiUJSnMjWc8k9TlXaqfuo7t3O3503V08kjK3c/nyUu3Xm48qXFZbkbhyCRVAyGOMksFrpyngZALN358Sre4rVZYCLRZzBP7ZLikqTzw6QOXxp5rm7OXKltV++GT/AOJAsfqjixuuWRxDTjnfWdz9i8ciJ0SonXXXryFBi+Dtt3sQ1+R+x91U3jq4zIxuV7f3N4eIVJtVtLbWHFAYENkkIOCSQBmZVrnyrQYT2ZwuanZIT3jrC/xaAnW1htbqVmP18jnuYRlIvuOF7XB43+qaecvdKA53pKSArINnIifcipcOHdnZpO5jDC7a2ZwN+WpF1Hkr54hmka8DnYEediVO2R7Qne9SxaQkhagkLAwkKOQChoQTlIiOdIxDBBRUr30OgGrmE3BABzAHcaa8bqXFOJCC7jsUe15QbF2mytOCcfawxmD5VNr6H9I5rS4G44fP8352SGPzLI9sXSbW6VSBISmcskpA365g1qsKYG0jAPH1JW0wxoFMwDxUL/hb8BQZcIUAQQgkEHMHIVJ/VQAkF4uOoT/6mG5GcXHUJ5i4bSv2WHOowj/NFNvr6Zn7pB639kh9bTs3ePf2RBdWwiyQbQsJHuIMqPmdE9JqqqceYNIRc8zt6cfkq2oxpgFoRc8zt6cUc2OyoaQENpCUjQD9ZnnWallfK8vebkqgkkfI4uebkqUlBEKjLWalRU80QbPl+Ea34b7ePC3yTBcD8KTzpUZNcrax9XJ3jwB4IYwNFlLsISQSoDI61ocDjpnwGSoY0ZSLOPH/AGTMxcDYFNW4JxHWfhULHWUoqX2zB+52LTcX5gj5pUObKOSiW29kstFTiwhCYzOXTmTwpuirK6oYKSC5dpa1hYC978Lbb+a69rGnMVV7P36i1oWtsEBKynxanIEGN0zpTWM4TNh0jWSkEuF9NuNx5c9EqGUSAkJ613uw24lpxxKVqEgKMSJjXQVHp8Lq54HTxRlzQbEjX5b+KUZGh2UnVQ9rLzVZ7M44ggLiEznmdPOrLs3hkdfWd3MDlAJNtNrAD1Ki4hUuhjaWblwH3+SE9lNs7S++hlxDa8UysSkpAEknUHhu1rQ452ZoqSmfUxuc23A6gknQDYj57Jumq5HvDCLrztJubEW3kftFEIKB7S+BSNVEaGN0cKV2RxMxtdTTaN1cHHYc7nYAnbrfml1cd7OG6orNse4EF20q7ptIkpEKcPIDRJOmc+VXc3aSF8op6Md488dmjrfc26eqbjpHO/dooLz2WFAwN+4D8VH8auZ6RVgyGxzvOZ/9x+n9o6DzJVpHE2MWatR7GraVWZ1s6NuSnyWJ/wBQPrTNQPiBUKrbZwKINtrvQ7ZypZA7uVZiQZywnzMdap8Rp88feNNnN1BTUTy12iw6/GwhsYRCVuKOEZezKRnOkZxzNQ4qh8zgHkktA18df48losOldKSXm5A+qrWDwgfwj6mpBVu23P0U5hQ4SeWdIISy3yV3ab3cdZbYXhKW/ZG/IECSOAMV10ji0N4BRoaaOKZ0rd3bqTthaS9ZbK4oyrxJVGckZfGJqd2XaIjURDg5pHgQfssbjUQirwBsWn3afqjW470aTYWFuuJQO6QDiIHspwnzzFYbE8OqX4pNHAwuOckWHM3GvDdSI3t7oZuSzq77EbZbyWAQ33oWTEBKAoZngSBkOJ5GvTcSrxQ4d3lQfiy2tzdlt779FT0kGW0beBJ8rkj5aI2te0NpFuTZkttBKjIKsU4BmomDEwFR0rFxdnMP/wCGfrDI5xt/Ta2YmwGovuQDrzUttc90jmFtrHjy3vpwsuXO0OzhRT3VoMEyQlHGJ9vSmR2IxFwuXsHQl3/jvzTv/EIbA30PHTX5qxuzauyWkhCVwo6IcTBPIT4SeQNVlb2bxGhaZHNu0blpvb2PnZSI6lhOhsU7eW0llsy+6ccwqABwhCjAOnspgaaUzSdn8QrY++iZdp4kgX9Tr4ofUsDiHHVQzt3Yv7xX/wBa/wDtqaOx+Kn+gD/5N+6R+qj5qVdG1VntLndNKUVYSrNBAgROZ86i4h2craCDv5w3LcDQ3OqXHUMebBXdUKfVNtftS7ZW0hthKxmVE5JSNBpmTPlXouAUzMVozFIWtDTbKANRa99dR4jW6qqmpbBMG63Ox4eCEf8A1PeakBxLTfdkSCGzEeZVVkzsng5f3ecl3LvBf03UeTFSy+a4HPK63raykXL2hrK0tWtASJjGmRhJ95JnLmD0qFi3Y8iD/pHn4bnI7jzsRx8R5hS4K0Os46g8QjK/r1LDRd7tTmGBCfmTuEb6yeH0L8YqWxF4aQ0anc20FhxNrceF09UVLaZocQSCeHDqeiAb6UbzYNobBSWCpJbxTqAoKGQ1BI/lre4NTw4NN+hkN3S6tfa19wWnU2sRcc8yrayWW/ff0DQj+3X9w576+Cm9lt6ylyzHVP3iOYMBXoY9apu3FAczKxux+E9Ny311/Cp9E/dvmqHa0fa7xU2yJVIbniR7RPBKc/8ACa0OCO/4fg7JKiwABdtbQm48SfncBRZW5pnZbm55+3JS9r7J9ksLNmKypRWVE5+cCdANKawKpZX1VRWxizTlaNADpckm3EmyjVYcHxRv3Ac48RyFvUp3s2soaaeta0yB4EiMyBBVHmrCPMVWdqqvvKiGiaAdcxBOmugvbkLnzU+iZZrpD4I3RYkxjcSlbxIKjqEbwludEJOWWplRzJqkxKug7kxUtgGkt4jQ8RrqL3ve/oVKjY693IT7QbQQhpG5RUo/ygAf6qmdj4QZJZeIAHre/spbN0EoTiUlIIBUQkEmBJMCTuHOt0dEsmwW47CbL/YWSFKCnHCCsicOWgTO4Trvmq+WTOVVzS53dFL2zu5dosNoZb/aKbODd4h4k/ECuRkBwzbJkrBbyUV2ZBUCFJOKDkYV7Q80qMEaiOdUToO4q3NG23Pba/iNVdYTLZ+U8QqptY8/l+Zp9aIXKlJtEiJPkMh8NaTZONyqWwoRB04CklLJ1RBeKP8ApjRACfvVH1MfSpmAPP66dv8AlZ8ifusV2iP/AFcZvzH/AG3+ip7v2deea75sBSQSI3yOXWtFJidJDMKeWQNeQDY6Xvtrtw5qjldI0X7txbzbY28r3V5szth9lPcvNISic1IThUnmoaL4zrHGqDtD2afX3ljkdnA0a4/D4DbLf0UmhqI2sBZqDx1JPjfX7K2vBz/rVn3gojzlC6rqaN//ACu4C+YX8biT3Sm2/WPvtp/9UzdKEJvh5tSUlK0qABAjLCoeWSTUvFqqpGAw1Mcjg8CMkgm5uLG/PU8VHo6eFznxOaC0OfoQLDW/1VT2jWFtp9AbEFScRA1GcDnOWVWfZnEpq+h7yo1cHFt7fuFgbnhxsUn9KKeZzI/2kAgcib3A6aAqLeLRevBCHplSmUL4zhSFfGpLJWUmF97ALtawuA4EauC6xpkc8XsS46/L6Ju57qbdt5s6pCMToEHPwhRGf8tPYlXOpKQ1DWgkZdP9RA+qTCx8sYGaxtvYcOmyd2MWpNtUGoxYHkpndAkecR8KYx+CGalDJyQzOy9t97fMm3RLppZBEJGi7st+V9ASiTZK/bZaFP4loWGkZDAlMrJISZA0GEyOdZfG8CwmjMLLFmd9i67nWA3FrnckAHgpUVXK+IyNF9L2/Oihrve02ux2su913bfh8KSCVyDOZOUfMVaU2F0OF4nDHBmzvD9zcWDT05geijVE7p6dryNLsPq4fQog7OLRjsKRM4FrSfXGPgoVj+2MXdYoXjTM1p+nuFa0pzR2Qj2l2NDdoThAGNEkDzj863fZWulq8Oa6UkuaS253NrW+Rtfoqd0DYKiRjNGmxtyJve3pdXl/WtxyzWOxo/avoax8k4QST6EnyNUGEUsNLUVeJy/sY6QN9Te3qGjxKl1DjK5kA6E/QfXyCgbEK+z256zK9lYIAO8ozH+Uq9KsO18Pe0MdXFuwhwI4B1tfI5U1hshkblfxuD4gkFV20NmXd9sDrWQOIonTMEEH1+FWdHPBjuHDvBe9g4cnAg+V9x0KahD6aQw/27Hm07emx8Aibs/uEst/aHR966JE6pSc/wDErU9OdYztbjAqJf0cJ+Bm9uLvs3bx8laUkNhnchjtLtoctCEpMhKd2eZNa3svRPpcOa2Rpa5xLiDvyHyCp55my1MkjTcABt+GlyfdX1it7bdkbYSlUo7sk5QSlaVqnzIPrVZW9l6yasfVd403vpqCAQWj0Fk3D2ipgwMLXDroUTN2lKxiQoKH614VgauhqKOTu52lp68fA7EeC0UFTFUMzxOBH5vyQp2h2Y4GXN0qHqAR/pNbbsvA6Fri4j4wCBx0uNfUJ6N4JIQIizqdWlttJWtZgJAkk/r0rWE21KcJtqV9I3MwtthpDhlaW0JUeJCQD8arXak2VS4gkkKWa4koD242XZDS3R4cSpUiJBKjKiPdJJJ85qoxRoY3vW/uuNfK30CfgeQ4EcFjt63YtlWeaD7Kt3keBpunqWzDTfktZS1TZm9eX5wUdkHdUgqXmA3U5rcB4lEwAOJyHnSDpqUoO0vsOaM9oUE2NlllOMbyBoU65bjJ30vs3Ef1M07zY7WPG5uCOgtosDi1Ux8rXOvuTfU9LehVfcN4W2zIU0yxixKxSpKjBgDcocKtMVwWir5WzVMlrC2jmgc9SbqJHiLGDKzXycfYJ67Ni7Rany5aYQlSsSxkFK4gAezwndRVY3BTwd1RHvHhvw2+ICwsC47G3jquwROcf2Frbm5Itub6DfVXlu2YtLltFoS6lsIKQiE4ilKRGhyMideNUlJ2jw6lw0U93PfY3BGhcbk3PK59E53FQZycgAJ3zcBoNLckObTWpTV6LW2tKFAiFGCEyjCZnLQ1ocNp4azB4Y5hdpa24Gmx6dQowc+J8paLkONhz0CZuW8EMWouW5DjjkgpWTig+9h/Fy4cK7i+HVElF+moC1gtttccgRtfjprz3S6Wpjld3hJPTkevULQbssFlfwWtDYKleMKUDIPXeD8q8+xHF8TpWOw2Zws0BugG3DUcxvxU6Gigz9829ySdza56bLPrgP8A1ZPN50eqXBXoXaD/APkykcGtI8nNI9lBoBowdFqFnulltRUhtKVQRI515dUdoK+qDWTyFzQQdgNvAC6sYcOghuYm2uLbn6lZjs7fDlldtAQyXcRAMGCmCqNx4/CvVcZwYYm6NxflyEna9726jkqamrI4KZoeQMzQNfBWuy7OK7LZOWJaz6JQaqMSlt2jpf8ASfnnCkPjth5A1tlPoWn6KFsNtM1ZGXg7iJKkqSlIkqOGDnoPZGZ40dpMBmxKohdHYAAhxPAXBHjuVMgmEYddO2G7H7yfNpeRhaHspMgKA9lCZ1E6q5no5U1tFgVMyiY8hx47kX3eRz/tH0CjjPO5z2C/sSNhf35KbZtlrRaLU4u2ApEeFTagmIgAAaxE+lQ6vtFQ4fRRx0JbJ0N9tSSdviJ115rkNNLK5xdmYb67G/hvoAqu1XBaGLWF2Vl1SW1ApUoziI1k5ZHTyq0OKUFXQZKqaNpez4gHDS44Am9xppzTcAlY83DjZxscv2FtTfVRtvb7TaXGwj+zSoKy0WSMQHEDDrR2Zwp+HwPD93OuP9I/bfrvpwT88gkfcbWH1v8AREb20YdszQbJ/ZpDpgg4gAFDynfSMM7NQ09Y+qeL6ktHK+pJ8Nhy33VPjWKPyimj0vufYfdBrFvQ46MbYCpGBUz5TWmDwSoM1DLTQHI8kcRw62VyV9adVI0K8bUlLabSzKROF1vMjzE66g6yJqixGjbXMdSz77tdxB4fzzWhpn/p2irp9Bs9vD85ck9fKUWhgpCgUqzSoZgEHI+og9a82oppsPqhmBu0kEdOP3C2rJGkB7dil2N3WUuWlxxMLTgQJGkyowefh+FegvnZMxr2G4OqaqnaABakKaUNIihCpNsWMVkc/d8XQa/CT0qDiED5oS1gubjRKa8MN3bLJf8AijKgUqzSciCmQarmdnq4HO0AH/VYpsYvTsdo4+NlWuXAHJUw4mPcJJjqRM8iOtKe+amcGVDCOumvhY2+fkr+hxqOQXOvUb+YVjsrcpS9K05ozExruI5DjxpuZ5mAji1LlIra8GKzTujJ1WA94MojvOaRv/iT8gRwisERce4cNeHQ8vA++qqRfdqHr7v1x2UtqKEboMFXMkZ9K0mH4LTwWfI0Of1Gg8Pur+kpmR6vFyhV1qtG1yvGSIk2ZvS1oSpaZebbzW2VSpKfeAOYHMSOIqkxTA6OsGrcj+DgLevP81VfWwUrnBrvhcdjbQnkVfMbLWO1f8x4l94cRlWpnMHhwqhqe1NfQk0romNLRYEA8tCNbdViZMGfDKWukdodtPHle3mrO89mWH3UOOJnCPZ3K4Tx/oKqqLtRV0tGaaPck2cdS2+4A28OA5Ikw5jpzNe1xqBxtsb79FYW+0BllawnJCCQkZDIZDkKqaGmkxGtbEXavOpPqT1P1UmaRlPCXW0H+yxex3itu0i0BEqC1LwmYznKY517ZW0baqmfTuNg4WuqaB7YgACDbqtKO2rPdJzl1SASEg4UqImCo8D515OOz7v1hjcbRB1sx3tfewWpFBWPpzMxlza4F7E9B49UI3JbnGO+JdbH2gQVYFkYoIBBiABiJ37q3eKGgqpIZHFx7t1xl8jsRrctA06qopsHxLunxthtps5zdeY+Ekg2JRDszs2s2d1p11KmHSCnuyM96jI3GAI5GqLGe0NJFWx1NOzPI0EHMCLctDsRqbjnumGUdQYzFKDGQRsQfzlYq3u3Y+yNEHu8R4r8UdNKqantfiFScgcImnctGvrqfSycbhkY1eS/oTp6Cw9Qie1YIATllOmR3dKjYu+kexvdEguGa9v3bjU7g6bbXUqFrhoRoPkubIwFHUZaimMGw2OreC540Ny22pHtZKlkLRsm7U2EkiekUzidHFTTOa19zfbKRYHUa7HRKicXDZCz2yFkM/dxV9D2wxJ2nwE9W7+hCrjhELR8L3gDk4/VCSGkoyQITJgV6swEAX3Xns8rpXlzjfx5cFXIulAXiBMAyE7geR+lJ7sXuprsTldF3Rtta/FTFGlKCAru67W2mxvpUsBSphJ1PhAEcc/lVfOx5nYQNAryjlibRyNc7U308tFK2duJdoShbRQkeEOgkgK3YoAyWABn+LQ6AjI4pTMqqqSNgsQdTyv05dNr3PO+jw55bTMJ5LSrusKWUBCep3k7zUylpm08YjannOLjcqVUlJSoQuVpnI6UBcKxnb66kWC0IVZ8kuhRKSkKCYIyTI0z03VZwu75lncFSVLP08l4+PC33UGxpD6CtsBDyNQn2VdOdNTRgDu5fiYefBORWmHeRfDI3lsVaXVbQsBWihkeR/KsbX0j6KfKDpu09PuFd0dUKmLNx4jqvNobeQ0Eg5rMHyGZ+lO4PDnnMjv6R81cULLvzclQIXWoVy06qOpJ81HQfU06D6Ka14OvBXexi1N21rBJzwuHcQoZjpr0rkpuw3UXE8slI/N4jyRXciAzarXZ05NhSXEDcAoSQOGo9KxPa2AOZFUcdWn3H1VXM/vqaKY/utY+SLbCyCQcWmoioGB4XBM4Td5fKQS21rHhfXZVM8jm6WXNsabgpIk8xlHCuV8dJQ3bE5wmBuCNCL6gX+o19klrTKLPALTwOqy/bS9R3pZZCUBB8SkgAlXCRnA+c1ZYTNWd13sszyXbAvcRb14rQ4XgND3feyQsJO12t0Hpuhapy0yJrl2ydahFoh+z6KQtKTA4py3cDI8qeZMRodQqmqwmKT44fgfzBPz+6v72YF2OtvMk/Y3zCm5JwEjFKZ5Z9COEQcXwxlRHdo14H6eB+SrqaU4jG6KUf4rNjz8fPT580VNnFGHOYiN81g2QSPfka0k7WVS74d125akIQceXM/AfOrOnliFO6B0d3njrpba+vMna3C90kRve8ZVTq2giQhJzykmKcpYJYWPaHWLhYkb24jzUz9HmsXFes3+lRHeJIERIz8qe7gTPZ+odcAWvxtrbxt8wkvpHNByHyVgtoFOLECkjIjPF+VPx4UKVhnneMgItl1J5W5KC95JyW16rNHBBIOoJHpXsLJBI0PGxF/VeWPjLHlp4FNKNdXAE2o1wpYUK3WoIEnoBvqFV1bKduu/AK7wjBp8RktHo0buOw+56ey1fsvZX9jS6sAd5mkDcgEgTzJk+lZuKMGR853ebny2Wvnp46bLTxm+UWueJ4oxqSo6VCEqELyhcQ3txsyLayEggOoktk6Z6pPIwM9xAp+Cbuz0Ki1VP3zdNxsscXYLVZFKxtut4clKwnDn+9GHPjNWYMcmhsVSkTQkkXC6uW0kOQI8WWc+f686qsfgbJS94d2G+nofv5KThMpZPl/u/3T20yljuySDJUJAgDQ7yfnuqmwKSN2drQRtvrzW8w3+q/T6qsbtWU7t3Emr/ACq0DbGxT7RI0P3it/ujjXb38E53gJ6BWd1WssLStuJSTE5yTkZ40h3xbpqdrZ2Fr9iibZm1KdeffXBJCU5CATwHIAVme0gaYo4+pPyt9VX1bWxRMibsEXMPmCkb9ay8b5IoHwxDV518ANvv0VaQC4E8F2t7FE6jLzqFV1D52s7z9zRa/McL9QltaG3ssWtgUpxwnUrWT1UTW1is2NoHAD2W3jc0MaByHsme7NOXCczheho1y4XO8ClvPurQhC3FqQj2EkkhPlXS8kWumGtiY5z2tAJ3PNaJsdeM2JIUTLJUmeQzHnCSB0qkxNwLmsYCHbgiwuTca6b9b6LNYjDaqJGzrG3v81DttqU6qT0HD+tMxU4Z4nc807G0RiwUf60+GLuZMrrjm2XQ5XF2Wgs4J8TTwOXBQyI5GcufSpYldSRZiA9jhsfnz191BqGtmvbRzfZUW1FmCXStIOFefkd4+vWth2cxOGrpu7jBBZpY66cPLh5LzzHaJ0M/ecHa+fH7qkJrRKlATazSSbJbRfZDdpWXHDEkzAAz3wAOZ+tYypmM0pefLw4L23CqJlFSMhGlhc+O5P08AAvo/ZqwliyMNKyUhpCT5hIn41JY2zQFmKmQSTOeOJKtKWmEqEJUISoQvDQuIa2/uZdqsim2/bSoLCZjFE+H4yOYFSKeQMfcqLWQuljs3carFbtSpD4SoEKSTIIgiAcjwpeLvAoZOo9yFWUDD+pb4q5vpjvWVAZqT4h019RNYnCaj9PUgnY6Hz/lbajl7uUE7HRCbL8Z9EitwQrt+1gp7LmXM5qP08qbTYcpbKiSEpzJyAFcLg0ZnGwCVmAFyjy42Qy0Bv8AqfyGVYjEqn9VNmGw0H51VLUTd6+/BXdjtqU6KTPmKjwSTU7i9g4clFLmO0uPVSO8qE9ocSU6Fm1+Wbu33E8VFQ8leIfOOlaKmfniaenstLSzZ4mnp7KDAp5SMxS30IzLqhczIluc4LJ/G4T0AA+YqtnAdP4BVNU7NUeAXveR0+VFki6SjqOooQmXHPj866RcWReyuLajAwwg+13mIj1+UgVKr4+6oWsdvqfkfuFBikEk0jxtay6vKy942UqynQ8Dxqmwyonw6VlUB8J/7hxH5sVX1tMyqiMTvXkUFOsKCyiDiG4Z/oV6zHWwSQCoDhkIvc/VYF9JKyUwlpzclbXds84vMoUonQAGAeZ3xyrK4j2gkl/w6JpIP9dt/wDT9z6LR4fgwjIkqDry+6udgOzksLTaLVBcTmhsZhJ95R0KhuAyHE7nIobau9FsK/FRI0xxbHc8+g6LShUlUa9oQlQhKhCVCEqELw0Lip732cs9oxKW0jvCkgORChlAzGsc6bqGd7EYidCuNY0Pz21WYW6yKYUUrBka1QVVJCyPQnMN9uO3twUprnE9EEXzZu6cxJHgVmOXEVoMNqXTwDNuNPHr+cVfU1R3zMp3Cl3bYHHACEkJ95WQ/r0pyqqo6duZ/wAkSVEcehOvIImsrKLOgq1WdTvjgOE1naiqlrHBg0by+p5qqq605SXbclCfvFbhzOWgSNB+fnUiOBkYsB5rNTVD5DqfJSLG8gK8aSpPAGD8qeba+qbblvqESNultAdZWXGfxJV7SP1+uNMVWHxytzs/PFT4pnRDM03byPBN33YxaUBbZGMDwn3hwPD86poJjTyFj9uPRaShrAzX+koLtcpkKBBBgg661cNIIuFfxvDtQuVO5p8z8q7ZcBT6ASQBmSYA5kwKSSALldLgBcoyt7QbaaQNEnCeqdfWqiN2eRzuaoWSl8jnHiqouaf4TUkBPXXqHpA46GuWRdcOL1rhNl1Rr02iU2pBV94seyCcgNM4qwgoX4iCZXENGl/p905BRtc0gfCFObvS3KQFGzpWjghxJMeQUTPKJqTPgkckYj752nPUfRRXRUTXWEhB6j+FJuS3otKyE4g5oUEeIEZRHWql+FyxlsEx+DUgtF7k/Xy2vw1USopnQOz7348Fp112TumkI4DPzOZ+NaClgEELYxw/Cq97sxupUVISV7XUJUISoQlQhKhCVCEqELyuFCj2uxNuftEJVGkgGKakiZILPAPiugkbIH242bQFtPobASgYSB7IOcEjTOYxa5DOmnyugc0AfBt4cvJOMcQDbcoWNsMkHjoao562dsj23u250IvxTjWC11U32/7I4yfkPrTmH2dmd4KvxJ9srfFQWXasbKrabm6lNOVxLV1ct7hkLCgVJWNBynjxn4U7FIGXBT0MgZcHintmbbOJHDMdcj9PWqLEovia8cdPqpmGS3DmHxVjetgbfTCxnuUMiOv0NQxPJDq3+FeQVD4Tdp8uCFLwuFxAlBCwF+Ss43b6s4a5j/3aeysmYgx37tPZWezFgPeFxYIwEgA64tCenz8qTUyNNmX0PHomq6qBZkYb3V3fagW1Yc4AUP5T+VRyImy2iNwq6Bxzaofcc155/WnL2U+y4Q4cRHGD6/8AikucLXRtuoV43sGyUwSsag6DzqyosMfUNEjjZp9SpkFP3lncEOWh0rJKjJNamOJsbAxgsArMMa1uUbI57LtlHHybQpxxppJhOAgFwg5gyCMI0OWvlTMrxsqLFatob3RAJ68P5Ws2K5WGllxDSQ4RBXHiI4Tr/wCKjX0ss+ZHluQk25KxriQlXUJUISoQlQhKhCVCEqEJUISoQlXELxSZyNcIuhA1/wCwxWsqs5SAfwkxB5ZGRy3VS1OFuL80RGvA/RPNk0sUA7b3G9Ze7LgBBxAEabvyrlJA+BxY8b7eX+6rsTGYNeOGnr/shhD1TrKraVLYtOQ6n6UkhLD1I7+uWXS8Kz2bUe8PJJ+YqvxFzWxi/P7qbhgJlNuX2RIXaopHh2yvQoz6zhPQ+mf0pcTxe3VcKbs9oS2ylUSVBJy1WpWfUkk57szUuUmSZzb2AJ8ABouAkNC6UytftrwzIwo0AI3kiVdI8qjmoYw/A2/U/QbD5pTb3uU6iytj8I651FdPIeKdMrzxSeAA8MAjcPOa40kn4k24k7oBesbz9pcS02txRWrJKSd/LSvSaJzRTR2/tHstBDURxwtLiBoEe7JdmCyoOW3wpEENAyVfxEZJHIZ+VOPn0s1QavGRbLBvz+y1ezsJQlKEJCUpEBIEAAbgKjLPOcXG53TtC4lQhKhCVCEqEJUISoQlQhKhCVCEqEJUISoQlXEKLeV3tPoLbyErQdxHxHA8xXC0HdJc0OFigC8OyhpSwWnlIRvSpOIjyVI+M00YeRUJ1CL/AAmyz289m7TZlFK21gAmFYSUkAxIUMoNMkEbhQXxPYbEFV4URkRSE1dFuzFgX3alhCjliUY0H4fzqixAumcQzUN3+qv8Oi7uPMd3e3BWAcnIAkndFVQYSbBWV1Maue0LIAaWJjMggazUplFO42DD6WSC9vNRrRstamHUo7suNIC8DiBIzIABE4kqCSpOkRvzirWpoJQxxaLkkXt539TY25ptsgup1iuO0uKA7spG9SpAHqM+lV0WGzyusGkeOicMgCuVbGLnJ5MfwmfnU/8A4E7+8eib7/or679nmG0xgCzvUsA/PSrWDDoIm2ygnmRdNukc4q0SgAQAAOAqeABoE2vYrqF7QhKhCVCEqEJUISoQlQhKhCVCEqEJUISoQlQhKhCVCEqEJVxC8rqFGtdgaWDjbbVl+JCT8xXCAUlzQRqErFZ0JbCUpSkRoAAPQU1FGxrbNAASym7vsjacRShCTJzCQPkKTFDGy5a0DwC6SSptPJKVCF7XUJUISoQlXUJUISoQlQhKhCVCEqEJUISoQv/Z">
            <a:hlinkClick r:id="rId6"/>
          </p:cNvPr>
          <p:cNvSpPr>
            <a:spLocks noChangeAspect="1" noChangeArrowheads="1"/>
          </p:cNvSpPr>
          <p:nvPr/>
        </p:nvSpPr>
        <p:spPr bwMode="auto">
          <a:xfrm>
            <a:off x="28575" y="-1843088"/>
            <a:ext cx="3810000" cy="38481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Opportunities</a:t>
            </a:r>
            <a:endParaRPr lang="en-US" sz="2800" dirty="0"/>
          </a:p>
        </p:txBody>
      </p:sp>
      <p:sp>
        <p:nvSpPr>
          <p:cNvPr id="622595" name="Rectangle 3"/>
          <p:cNvSpPr>
            <a:spLocks noGrp="1" noChangeArrowheads="1"/>
          </p:cNvSpPr>
          <p:nvPr>
            <p:ph type="body" sz="quarter" idx="11"/>
          </p:nvPr>
        </p:nvSpPr>
        <p:spPr>
          <a:xfrm>
            <a:off x="1752600" y="2362200"/>
            <a:ext cx="7162800" cy="4495800"/>
          </a:xfrm>
        </p:spPr>
        <p:txBody>
          <a:bodyPr/>
          <a:lstStyle/>
          <a:p>
            <a:pPr lvl="0">
              <a:buNone/>
            </a:pPr>
            <a:r>
              <a:rPr lang="en-US" dirty="0" smtClean="0"/>
              <a:t>“Downstream”:</a:t>
            </a:r>
          </a:p>
          <a:p>
            <a:pPr lvl="0"/>
            <a:r>
              <a:rPr lang="en-US" dirty="0" smtClean="0"/>
              <a:t>Landfill gas controls</a:t>
            </a:r>
          </a:p>
          <a:p>
            <a:pPr lvl="0"/>
            <a:r>
              <a:rPr lang="en-US" dirty="0" smtClean="0"/>
              <a:t>Increasing recovery (recycling, composting)</a:t>
            </a:r>
          </a:p>
          <a:p>
            <a:pPr lvl="0">
              <a:buNone/>
            </a:pPr>
            <a:endParaRPr lang="en-US" dirty="0" smtClean="0"/>
          </a:p>
          <a:p>
            <a:pPr lvl="0">
              <a:buNone/>
            </a:pPr>
            <a:r>
              <a:rPr lang="en-US" dirty="0" smtClean="0"/>
              <a:t>“Upstream”:</a:t>
            </a:r>
          </a:p>
          <a:p>
            <a:r>
              <a:rPr lang="en-US" dirty="0" smtClean="0"/>
              <a:t>Low-carbon production, transportation</a:t>
            </a:r>
          </a:p>
          <a:p>
            <a:r>
              <a:rPr lang="en-US" dirty="0" smtClean="0"/>
              <a:t>Material substitution</a:t>
            </a:r>
          </a:p>
          <a:p>
            <a:pPr lvl="0"/>
            <a:r>
              <a:rPr lang="en-US" dirty="0" smtClean="0"/>
              <a:t>Using fewer materials (waste prevention, reuse)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026"/>
          <p:cNvSpPr>
            <a:spLocks noGrp="1" noChangeArrowheads="1"/>
          </p:cNvSpPr>
          <p:nvPr>
            <p:ph type="title"/>
          </p:nvPr>
        </p:nvSpPr>
        <p:spPr>
          <a:xfrm>
            <a:off x="1752600" y="685800"/>
            <a:ext cx="6934200" cy="838200"/>
          </a:xfrm>
        </p:spPr>
        <p:txBody>
          <a:bodyPr/>
          <a:lstStyle/>
          <a:p>
            <a:r>
              <a:rPr lang="en-US" dirty="0" smtClean="0"/>
              <a:t>Energy and Greenhouse Gas Benefits of Recycling</a:t>
            </a:r>
          </a:p>
        </p:txBody>
      </p:sp>
      <p:sp>
        <p:nvSpPr>
          <p:cNvPr id="102402" name="Rectangle 1027"/>
          <p:cNvSpPr>
            <a:spLocks noGrp="1" noChangeArrowheads="1"/>
          </p:cNvSpPr>
          <p:nvPr>
            <p:ph type="body" sz="half" idx="1"/>
          </p:nvPr>
        </p:nvSpPr>
        <p:spPr>
          <a:xfrm>
            <a:off x="1752600" y="1600200"/>
            <a:ext cx="6705600" cy="1524000"/>
          </a:xfrm>
        </p:spPr>
        <p:txBody>
          <a:bodyPr/>
          <a:lstStyle/>
          <a:p>
            <a:pPr>
              <a:spcBef>
                <a:spcPts val="500"/>
              </a:spcBef>
              <a:spcAft>
                <a:spcPts val="500"/>
              </a:spcAft>
            </a:pPr>
            <a:r>
              <a:rPr lang="en-US" dirty="0" smtClean="0"/>
              <a:t>Recycling in Oregon in 2012 saved ~34 trillion BTUs of energy</a:t>
            </a:r>
          </a:p>
          <a:p>
            <a:pPr lvl="2">
              <a:spcBef>
                <a:spcPts val="500"/>
              </a:spcBef>
              <a:spcAft>
                <a:spcPts val="500"/>
              </a:spcAft>
            </a:pPr>
            <a:r>
              <a:rPr lang="en-US" dirty="0" smtClean="0"/>
              <a:t>~3.3% of total statewide use</a:t>
            </a:r>
          </a:p>
          <a:p>
            <a:pPr lvl="2">
              <a:spcBef>
                <a:spcPts val="500"/>
              </a:spcBef>
              <a:spcAft>
                <a:spcPts val="500"/>
              </a:spcAft>
            </a:pPr>
            <a:r>
              <a:rPr lang="en-US" dirty="0" smtClean="0"/>
              <a:t>Equivalent of ~272 million gallons of gasoline</a:t>
            </a:r>
          </a:p>
          <a:p>
            <a:pPr>
              <a:spcBef>
                <a:spcPts val="500"/>
              </a:spcBef>
              <a:spcAft>
                <a:spcPts val="500"/>
              </a:spcAft>
            </a:pPr>
            <a:r>
              <a:rPr lang="en-US" dirty="0" smtClean="0"/>
              <a:t>Waste recovery in Oregon in 2012 reduced greenhouse gas emissions by ~3.1 million metric tons of CO2e</a:t>
            </a:r>
          </a:p>
          <a:p>
            <a:pPr lvl="2">
              <a:spcBef>
                <a:spcPts val="500"/>
              </a:spcBef>
              <a:spcAft>
                <a:spcPts val="500"/>
              </a:spcAft>
            </a:pPr>
            <a:r>
              <a:rPr lang="en-US" dirty="0" smtClean="0"/>
              <a:t>~4.6% of total statewide emissions</a:t>
            </a:r>
          </a:p>
          <a:p>
            <a:pPr lvl="2">
              <a:spcBef>
                <a:spcPts val="500"/>
              </a:spcBef>
              <a:spcAft>
                <a:spcPts val="500"/>
              </a:spcAft>
            </a:pPr>
            <a:r>
              <a:rPr lang="en-US" dirty="0" smtClean="0"/>
              <a:t>Equivalent of 690,000 “average” passenger cars</a:t>
            </a:r>
          </a:p>
          <a:p>
            <a:pPr lvl="2">
              <a:spcBef>
                <a:spcPts val="500"/>
              </a:spcBef>
              <a:spcAft>
                <a:spcPts val="500"/>
              </a:spcAft>
            </a:pPr>
            <a:r>
              <a:rPr lang="en-US" dirty="0" smtClean="0"/>
              <a:t>Most of these reductions are “upstream” as recycled materials displace virgin feedstocks</a:t>
            </a:r>
          </a:p>
          <a:p>
            <a:pPr lvl="1"/>
            <a:endParaRPr lang="en-US" dirty="0" smtClean="0"/>
          </a:p>
          <a:p>
            <a:pPr>
              <a:buFontTx/>
              <a:buNone/>
            </a:pPr>
            <a:endParaRPr lang="en-US" dirty="0" smtClean="0"/>
          </a:p>
          <a:p>
            <a:pPr>
              <a:buFontTx/>
              <a:buNone/>
            </a:pP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3"/>
          <a:srcRect l="33750" t="15000" r="16500" b="6563"/>
          <a:stretch>
            <a:fillRect/>
          </a:stretch>
        </p:blipFill>
        <p:spPr bwMode="auto">
          <a:xfrm>
            <a:off x="1752600" y="1828800"/>
            <a:ext cx="3987042" cy="5029200"/>
          </a:xfrm>
          <a:prstGeom prst="rect">
            <a:avLst/>
          </a:prstGeom>
          <a:noFill/>
          <a:ln w="9525">
            <a:noFill/>
            <a:miter lim="800000"/>
            <a:headEnd/>
            <a:tailEnd/>
          </a:ln>
        </p:spPr>
      </p:pic>
      <p:sp>
        <p:nvSpPr>
          <p:cNvPr id="7" name="Rectangle 1026"/>
          <p:cNvSpPr>
            <a:spLocks noGrp="1" noChangeArrowheads="1"/>
          </p:cNvSpPr>
          <p:nvPr>
            <p:ph type="title"/>
          </p:nvPr>
        </p:nvSpPr>
        <p:spPr>
          <a:xfrm>
            <a:off x="1752600" y="914400"/>
            <a:ext cx="6934200" cy="838200"/>
          </a:xfrm>
        </p:spPr>
        <p:txBody>
          <a:bodyPr/>
          <a:lstStyle/>
          <a:p>
            <a:r>
              <a:rPr lang="en-US" dirty="0" smtClean="0"/>
              <a:t>Analysis of GHG Reduction Potential (Recycling and Composting)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3"/>
          <p:cNvPicPr>
            <a:picLocks noChangeAspect="1" noChangeArrowheads="1"/>
          </p:cNvPicPr>
          <p:nvPr/>
        </p:nvPicPr>
        <p:blipFill>
          <a:blip r:embed="rId3" cstate="print"/>
          <a:srcRect l="21207" r="21207"/>
          <a:stretch>
            <a:fillRect/>
          </a:stretch>
        </p:blipFill>
        <p:spPr bwMode="auto">
          <a:xfrm>
            <a:off x="728663" y="2251075"/>
            <a:ext cx="3394075" cy="35401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19086" r="19086"/>
          <a:stretch>
            <a:fillRect/>
          </a:stretch>
        </p:blipFill>
        <p:spPr bwMode="auto">
          <a:xfrm>
            <a:off x="4870450" y="2251075"/>
            <a:ext cx="3643313" cy="3540125"/>
          </a:xfrm>
          <a:prstGeom prst="rect">
            <a:avLst/>
          </a:prstGeom>
          <a:noFill/>
          <a:ln w="9525">
            <a:noFill/>
            <a:miter lim="800000"/>
            <a:headEnd/>
            <a:tailEnd/>
          </a:ln>
        </p:spPr>
      </p:pic>
      <p:sp>
        <p:nvSpPr>
          <p:cNvPr id="106499" name="Rectangle 1026"/>
          <p:cNvSpPr>
            <a:spLocks noGrp="1" noChangeArrowheads="1"/>
          </p:cNvSpPr>
          <p:nvPr>
            <p:ph type="title"/>
          </p:nvPr>
        </p:nvSpPr>
        <p:spPr/>
        <p:txBody>
          <a:bodyPr/>
          <a:lstStyle/>
          <a:p>
            <a:r>
              <a:rPr lang="en-US" dirty="0" smtClean="0"/>
              <a:t>The importance . . . and limitations . . . of waste recovery (recycling, composting)</a:t>
            </a:r>
          </a:p>
        </p:txBody>
      </p:sp>
      <p:sp>
        <p:nvSpPr>
          <p:cNvPr id="106500" name="TextBox 7"/>
          <p:cNvSpPr txBox="1">
            <a:spLocks noChangeArrowheads="1"/>
          </p:cNvSpPr>
          <p:nvPr/>
        </p:nvSpPr>
        <p:spPr bwMode="auto">
          <a:xfrm>
            <a:off x="827088" y="3862388"/>
            <a:ext cx="800100" cy="461962"/>
          </a:xfrm>
          <a:prstGeom prst="rect">
            <a:avLst/>
          </a:prstGeom>
          <a:noFill/>
          <a:ln w="9525">
            <a:noFill/>
            <a:miter lim="800000"/>
            <a:headEnd/>
            <a:tailEnd/>
          </a:ln>
        </p:spPr>
        <p:txBody>
          <a:bodyPr wrap="none">
            <a:spAutoFit/>
          </a:bodyPr>
          <a:lstStyle/>
          <a:p>
            <a:pPr eaLnBrk="0" hangingPunct="0"/>
            <a:r>
              <a:rPr lang="en-US" sz="2400" b="1" dirty="0"/>
              <a:t>42%</a:t>
            </a:r>
          </a:p>
        </p:txBody>
      </p:sp>
      <p:sp>
        <p:nvSpPr>
          <p:cNvPr id="10" name="TextBox 9"/>
          <p:cNvSpPr txBox="1">
            <a:spLocks noChangeArrowheads="1"/>
          </p:cNvSpPr>
          <p:nvPr/>
        </p:nvSpPr>
        <p:spPr bwMode="auto">
          <a:xfrm>
            <a:off x="6172200" y="2662238"/>
            <a:ext cx="646113" cy="461962"/>
          </a:xfrm>
          <a:prstGeom prst="rect">
            <a:avLst/>
          </a:prstGeom>
          <a:noFill/>
          <a:ln w="9525">
            <a:noFill/>
            <a:miter lim="800000"/>
            <a:headEnd/>
            <a:tailEnd/>
          </a:ln>
        </p:spPr>
        <p:txBody>
          <a:bodyPr wrap="none">
            <a:spAutoFit/>
          </a:bodyPr>
          <a:lstStyle/>
          <a:p>
            <a:pPr eaLnBrk="0" hangingPunct="0"/>
            <a:r>
              <a:rPr lang="en-US" sz="2400" b="1" dirty="0"/>
              <a:t>6%</a:t>
            </a:r>
          </a:p>
        </p:txBody>
      </p:sp>
      <p:sp>
        <p:nvSpPr>
          <p:cNvPr id="106502" name="TextBox 10"/>
          <p:cNvSpPr txBox="1">
            <a:spLocks noChangeArrowheads="1"/>
          </p:cNvSpPr>
          <p:nvPr/>
        </p:nvSpPr>
        <p:spPr bwMode="auto">
          <a:xfrm>
            <a:off x="827088" y="5597525"/>
            <a:ext cx="3425825" cy="1200150"/>
          </a:xfrm>
          <a:prstGeom prst="rect">
            <a:avLst/>
          </a:prstGeom>
          <a:noFill/>
          <a:ln w="9525">
            <a:noFill/>
            <a:miter lim="800000"/>
            <a:headEnd/>
            <a:tailEnd/>
          </a:ln>
        </p:spPr>
        <p:txBody>
          <a:bodyPr wrap="none">
            <a:spAutoFit/>
          </a:bodyPr>
          <a:lstStyle/>
          <a:p>
            <a:pPr algn="ctr" eaLnBrk="0" hangingPunct="0"/>
            <a:r>
              <a:rPr lang="en-US" sz="2400" i="1" dirty="0"/>
              <a:t>2006 U.S. GHG inventory</a:t>
            </a:r>
          </a:p>
          <a:p>
            <a:pPr algn="ctr" eaLnBrk="0" hangingPunct="0"/>
            <a:r>
              <a:rPr lang="en-US" sz="2400" i="1" dirty="0"/>
              <a:t>with 32% recovery </a:t>
            </a:r>
          </a:p>
          <a:p>
            <a:pPr algn="ctr" eaLnBrk="0" hangingPunct="0"/>
            <a:r>
              <a:rPr lang="en-US" sz="2400" i="1" dirty="0"/>
              <a:t>(MSW)</a:t>
            </a:r>
          </a:p>
        </p:txBody>
      </p:sp>
      <p:sp>
        <p:nvSpPr>
          <p:cNvPr id="12" name="TextBox 11"/>
          <p:cNvSpPr txBox="1">
            <a:spLocks noChangeArrowheads="1"/>
          </p:cNvSpPr>
          <p:nvPr/>
        </p:nvSpPr>
        <p:spPr bwMode="auto">
          <a:xfrm>
            <a:off x="4933950" y="5597525"/>
            <a:ext cx="4073525" cy="1200150"/>
          </a:xfrm>
          <a:prstGeom prst="rect">
            <a:avLst/>
          </a:prstGeom>
          <a:noFill/>
          <a:ln w="9525">
            <a:noFill/>
            <a:miter lim="800000"/>
            <a:headEnd/>
            <a:tailEnd/>
          </a:ln>
        </p:spPr>
        <p:txBody>
          <a:bodyPr wrap="none">
            <a:spAutoFit/>
          </a:bodyPr>
          <a:lstStyle/>
          <a:p>
            <a:pPr algn="ctr" eaLnBrk="0" hangingPunct="0"/>
            <a:r>
              <a:rPr lang="en-US" sz="2400" i="1" dirty="0"/>
              <a:t>2006 U.S. GHG inventory with </a:t>
            </a:r>
          </a:p>
          <a:p>
            <a:pPr algn="ctr" eaLnBrk="0" hangingPunct="0"/>
            <a:r>
              <a:rPr lang="en-US" sz="2400" i="1" u="sng" dirty="0"/>
              <a:t> very high recovery rate </a:t>
            </a:r>
          </a:p>
          <a:p>
            <a:pPr algn="ctr" eaLnBrk="0" hangingPunct="0"/>
            <a:r>
              <a:rPr lang="en-US" sz="2400" i="1" u="sng" dirty="0"/>
              <a:t>(~95% MSW + &gt;70% C&amp;D)</a:t>
            </a:r>
            <a:endParaRPr lang="en-US" sz="2400" b="1" i="1" u="sng" dirty="0"/>
          </a:p>
        </p:txBody>
      </p:sp>
      <p:sp>
        <p:nvSpPr>
          <p:cNvPr id="106504" name="TextBox 12"/>
          <p:cNvSpPr txBox="1">
            <a:spLocks noChangeArrowheads="1"/>
          </p:cNvSpPr>
          <p:nvPr/>
        </p:nvSpPr>
        <p:spPr bwMode="auto">
          <a:xfrm>
            <a:off x="347663" y="3124200"/>
            <a:ext cx="1743075" cy="830263"/>
          </a:xfrm>
          <a:prstGeom prst="rect">
            <a:avLst/>
          </a:prstGeom>
          <a:noFill/>
          <a:ln w="9525">
            <a:noFill/>
            <a:miter lim="800000"/>
            <a:headEnd/>
            <a:tailEnd/>
          </a:ln>
        </p:spPr>
        <p:txBody>
          <a:bodyPr wrap="none">
            <a:spAutoFit/>
          </a:bodyPr>
          <a:lstStyle/>
          <a:p>
            <a:pPr algn="ctr" eaLnBrk="0" hangingPunct="0"/>
            <a:r>
              <a:rPr lang="en-US" sz="2400" b="1" dirty="0"/>
              <a:t>provision of</a:t>
            </a:r>
          </a:p>
          <a:p>
            <a:pPr algn="ctr" eaLnBrk="0" hangingPunct="0"/>
            <a:r>
              <a:rPr lang="en-US" sz="2400" b="1" dirty="0"/>
              <a:t>materials</a:t>
            </a:r>
          </a:p>
        </p:txBody>
      </p:sp>
      <p:sp>
        <p:nvSpPr>
          <p:cNvPr id="14" name="TextBox 13"/>
          <p:cNvSpPr txBox="1">
            <a:spLocks noChangeArrowheads="1"/>
          </p:cNvSpPr>
          <p:nvPr/>
        </p:nvSpPr>
        <p:spPr bwMode="auto">
          <a:xfrm>
            <a:off x="4429125" y="3124200"/>
            <a:ext cx="1743075" cy="1200150"/>
          </a:xfrm>
          <a:prstGeom prst="rect">
            <a:avLst/>
          </a:prstGeom>
          <a:noFill/>
          <a:ln w="9525">
            <a:noFill/>
            <a:miter lim="800000"/>
            <a:headEnd/>
            <a:tailEnd/>
          </a:ln>
        </p:spPr>
        <p:txBody>
          <a:bodyPr wrap="none">
            <a:spAutoFit/>
          </a:bodyPr>
          <a:lstStyle/>
          <a:p>
            <a:pPr algn="ctr" eaLnBrk="0" hangingPunct="0"/>
            <a:r>
              <a:rPr lang="en-US" sz="2400" b="1" dirty="0"/>
              <a:t>provision of</a:t>
            </a:r>
          </a:p>
          <a:p>
            <a:pPr algn="ctr" eaLnBrk="0" hangingPunct="0"/>
            <a:r>
              <a:rPr lang="en-US" sz="2400" b="1" dirty="0"/>
              <a:t>materials</a:t>
            </a:r>
          </a:p>
          <a:p>
            <a:pPr algn="ctr" eaLnBrk="0" hangingPunct="0"/>
            <a:r>
              <a:rPr lang="en-US" sz="2400" b="1" dirty="0"/>
              <a:t>36%</a:t>
            </a:r>
          </a:p>
        </p:txBody>
      </p:sp>
      <p:sp>
        <p:nvSpPr>
          <p:cNvPr id="15" name="TextBox 14"/>
          <p:cNvSpPr txBox="1">
            <a:spLocks noChangeArrowheads="1"/>
          </p:cNvSpPr>
          <p:nvPr/>
        </p:nvSpPr>
        <p:spPr bwMode="auto">
          <a:xfrm>
            <a:off x="5791200" y="2271713"/>
            <a:ext cx="1450975" cy="461962"/>
          </a:xfrm>
          <a:prstGeom prst="rect">
            <a:avLst/>
          </a:prstGeom>
          <a:noFill/>
          <a:ln w="9525">
            <a:noFill/>
            <a:miter lim="800000"/>
            <a:headEnd/>
            <a:tailEnd/>
          </a:ln>
        </p:spPr>
        <p:txBody>
          <a:bodyPr wrap="none">
            <a:spAutoFit/>
          </a:bodyPr>
          <a:lstStyle/>
          <a:p>
            <a:pPr algn="ctr" eaLnBrk="0" hangingPunct="0"/>
            <a:r>
              <a:rPr lang="en-US" sz="2400" b="1" dirty="0"/>
              <a:t>“savings”</a:t>
            </a:r>
          </a:p>
        </p:txBody>
      </p:sp>
      <p:sp>
        <p:nvSpPr>
          <p:cNvPr id="106507" name="TextBox 15"/>
          <p:cNvSpPr txBox="1">
            <a:spLocks noChangeArrowheads="1"/>
          </p:cNvSpPr>
          <p:nvPr/>
        </p:nvSpPr>
        <p:spPr bwMode="auto">
          <a:xfrm>
            <a:off x="2590800" y="2814638"/>
            <a:ext cx="1328738" cy="461962"/>
          </a:xfrm>
          <a:prstGeom prst="rect">
            <a:avLst/>
          </a:prstGeom>
          <a:noFill/>
          <a:ln w="9525">
            <a:noFill/>
            <a:miter lim="800000"/>
            <a:headEnd/>
            <a:tailEnd/>
          </a:ln>
        </p:spPr>
        <p:txBody>
          <a:bodyPr wrap="none">
            <a:spAutoFit/>
          </a:bodyPr>
          <a:lstStyle/>
          <a:p>
            <a:pPr algn="ctr" eaLnBrk="0" hangingPunct="0"/>
            <a:r>
              <a:rPr lang="en-US" sz="2400" dirty="0"/>
              <a:t>buildings</a:t>
            </a:r>
          </a:p>
        </p:txBody>
      </p:sp>
      <p:sp>
        <p:nvSpPr>
          <p:cNvPr id="106508" name="TextBox 16"/>
          <p:cNvSpPr txBox="1">
            <a:spLocks noChangeArrowheads="1"/>
          </p:cNvSpPr>
          <p:nvPr/>
        </p:nvSpPr>
        <p:spPr bwMode="auto">
          <a:xfrm>
            <a:off x="2667000" y="4275138"/>
            <a:ext cx="1670050" cy="830262"/>
          </a:xfrm>
          <a:prstGeom prst="rect">
            <a:avLst/>
          </a:prstGeom>
          <a:noFill/>
          <a:ln w="9525">
            <a:noFill/>
            <a:miter lim="800000"/>
            <a:headEnd/>
            <a:tailEnd/>
          </a:ln>
        </p:spPr>
        <p:txBody>
          <a:bodyPr wrap="none">
            <a:spAutoFit/>
          </a:bodyPr>
          <a:lstStyle/>
          <a:p>
            <a:pPr algn="ctr" eaLnBrk="0" hangingPunct="0"/>
            <a:r>
              <a:rPr lang="en-US" sz="2400" dirty="0"/>
              <a:t>transporting</a:t>
            </a:r>
          </a:p>
          <a:p>
            <a:pPr algn="ctr" eaLnBrk="0" hangingPunct="0"/>
            <a:r>
              <a:rPr lang="en-US" sz="2400" dirty="0"/>
              <a:t>people</a:t>
            </a:r>
          </a:p>
        </p:txBody>
      </p:sp>
      <p:sp>
        <p:nvSpPr>
          <p:cNvPr id="106509" name="TextBox 18"/>
          <p:cNvSpPr txBox="1">
            <a:spLocks noChangeArrowheads="1"/>
          </p:cNvSpPr>
          <p:nvPr/>
        </p:nvSpPr>
        <p:spPr bwMode="auto">
          <a:xfrm>
            <a:off x="1219200" y="4765675"/>
            <a:ext cx="1558925" cy="831850"/>
          </a:xfrm>
          <a:prstGeom prst="rect">
            <a:avLst/>
          </a:prstGeom>
          <a:noFill/>
          <a:ln w="9525">
            <a:noFill/>
            <a:miter lim="800000"/>
            <a:headEnd/>
            <a:tailEnd/>
          </a:ln>
        </p:spPr>
        <p:txBody>
          <a:bodyPr wrap="none">
            <a:spAutoFit/>
          </a:bodyPr>
          <a:lstStyle/>
          <a:p>
            <a:pPr algn="ctr" eaLnBrk="0" hangingPunct="0"/>
            <a:r>
              <a:rPr lang="en-US" sz="2400" dirty="0"/>
              <a:t>appliances </a:t>
            </a:r>
          </a:p>
          <a:p>
            <a:pPr algn="ctr" eaLnBrk="0" hangingPunct="0"/>
            <a:r>
              <a:rPr lang="en-US" sz="2400" dirty="0"/>
              <a:t>&amp; devices</a:t>
            </a:r>
          </a:p>
        </p:txBody>
      </p:sp>
      <p:sp>
        <p:nvSpPr>
          <p:cNvPr id="20" name="TextBox 19"/>
          <p:cNvSpPr txBox="1">
            <a:spLocks noChangeArrowheads="1"/>
          </p:cNvSpPr>
          <p:nvPr/>
        </p:nvSpPr>
        <p:spPr bwMode="auto">
          <a:xfrm>
            <a:off x="7315200" y="2827338"/>
            <a:ext cx="1328738" cy="460375"/>
          </a:xfrm>
          <a:prstGeom prst="rect">
            <a:avLst/>
          </a:prstGeom>
          <a:noFill/>
          <a:ln w="9525">
            <a:noFill/>
            <a:miter lim="800000"/>
            <a:headEnd/>
            <a:tailEnd/>
          </a:ln>
        </p:spPr>
        <p:txBody>
          <a:bodyPr wrap="none">
            <a:spAutoFit/>
          </a:bodyPr>
          <a:lstStyle/>
          <a:p>
            <a:pPr algn="ctr" eaLnBrk="0" hangingPunct="0"/>
            <a:r>
              <a:rPr lang="en-US" sz="2400" dirty="0"/>
              <a:t>buildings</a:t>
            </a:r>
          </a:p>
        </p:txBody>
      </p:sp>
      <p:sp>
        <p:nvSpPr>
          <p:cNvPr id="21" name="TextBox 20"/>
          <p:cNvSpPr txBox="1">
            <a:spLocks noChangeArrowheads="1"/>
          </p:cNvSpPr>
          <p:nvPr/>
        </p:nvSpPr>
        <p:spPr bwMode="auto">
          <a:xfrm>
            <a:off x="7315200" y="4275138"/>
            <a:ext cx="1670050" cy="830262"/>
          </a:xfrm>
          <a:prstGeom prst="rect">
            <a:avLst/>
          </a:prstGeom>
          <a:noFill/>
          <a:ln w="9525">
            <a:noFill/>
            <a:miter lim="800000"/>
            <a:headEnd/>
            <a:tailEnd/>
          </a:ln>
        </p:spPr>
        <p:txBody>
          <a:bodyPr wrap="none">
            <a:spAutoFit/>
          </a:bodyPr>
          <a:lstStyle/>
          <a:p>
            <a:pPr algn="ctr" eaLnBrk="0" hangingPunct="0"/>
            <a:r>
              <a:rPr lang="en-US" sz="2400" dirty="0"/>
              <a:t>transporting</a:t>
            </a:r>
          </a:p>
          <a:p>
            <a:pPr algn="ctr" eaLnBrk="0" hangingPunct="0"/>
            <a:r>
              <a:rPr lang="en-US" sz="2400" dirty="0"/>
              <a:t>people</a:t>
            </a:r>
          </a:p>
        </p:txBody>
      </p:sp>
      <p:sp>
        <p:nvSpPr>
          <p:cNvPr id="23" name="TextBox 22"/>
          <p:cNvSpPr txBox="1">
            <a:spLocks noChangeArrowheads="1"/>
          </p:cNvSpPr>
          <p:nvPr/>
        </p:nvSpPr>
        <p:spPr bwMode="auto">
          <a:xfrm>
            <a:off x="5580063" y="4606925"/>
            <a:ext cx="1558925" cy="830263"/>
          </a:xfrm>
          <a:prstGeom prst="rect">
            <a:avLst/>
          </a:prstGeom>
          <a:noFill/>
          <a:ln w="9525">
            <a:noFill/>
            <a:miter lim="800000"/>
            <a:headEnd/>
            <a:tailEnd/>
          </a:ln>
        </p:spPr>
        <p:txBody>
          <a:bodyPr wrap="none">
            <a:spAutoFit/>
          </a:bodyPr>
          <a:lstStyle/>
          <a:p>
            <a:pPr algn="ctr" eaLnBrk="0" hangingPunct="0"/>
            <a:r>
              <a:rPr lang="en-US" sz="2400" dirty="0"/>
              <a:t>appliances </a:t>
            </a:r>
          </a:p>
          <a:p>
            <a:pPr algn="ctr" eaLnBrk="0" hangingPunct="0"/>
            <a:r>
              <a:rPr lang="en-US" sz="2400" dirty="0"/>
              <a:t>&amp; devices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dissolv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Upstream</a:t>
            </a:r>
            <a:endParaRPr lang="en-US" sz="2800" dirty="0"/>
          </a:p>
        </p:txBody>
      </p:sp>
      <p:sp>
        <p:nvSpPr>
          <p:cNvPr id="622595" name="Rectangle 3"/>
          <p:cNvSpPr>
            <a:spLocks noGrp="1" noChangeArrowheads="1"/>
          </p:cNvSpPr>
          <p:nvPr>
            <p:ph type="body" sz="quarter" idx="11"/>
          </p:nvPr>
        </p:nvSpPr>
        <p:spPr>
          <a:xfrm>
            <a:off x="1752600" y="1905000"/>
            <a:ext cx="7162800" cy="4495800"/>
          </a:xfrm>
        </p:spPr>
        <p:txBody>
          <a:bodyPr/>
          <a:lstStyle/>
          <a:p>
            <a:r>
              <a:rPr lang="en-US" dirty="0" smtClean="0"/>
              <a:t>Low-carbon production</a:t>
            </a:r>
          </a:p>
          <a:p>
            <a:r>
              <a:rPr lang="en-US" dirty="0" smtClean="0"/>
              <a:t>Material substitution</a:t>
            </a:r>
          </a:p>
          <a:p>
            <a:pPr lvl="1"/>
            <a:r>
              <a:rPr lang="en-US" dirty="0" smtClean="0"/>
              <a:t>Recyclable materials?</a:t>
            </a:r>
          </a:p>
          <a:p>
            <a:pPr lvl="0"/>
            <a:r>
              <a:rPr lang="en-US" dirty="0" smtClean="0"/>
              <a:t>Using fewer materials (waste prevention, reuse)</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6934200" cy="838200"/>
          </a:xfrm>
        </p:spPr>
        <p:txBody>
          <a:bodyPr/>
          <a:lstStyle/>
          <a:p>
            <a:pPr algn="l"/>
            <a:r>
              <a:rPr lang="en-US" sz="2800" b="1" dirty="0" smtClean="0">
                <a:latin typeface="Arial" pitchFamily="34" charset="0"/>
                <a:cs typeface="Arial" pitchFamily="34" charset="0"/>
              </a:rPr>
              <a:t>Oregon Marginal Abatement Cost Curve Project</a:t>
            </a:r>
            <a:endParaRPr lang="en-US" sz="2800" b="1" dirty="0">
              <a:latin typeface="Arial" pitchFamily="34" charset="0"/>
              <a:cs typeface="Arial" pitchFamily="34" charset="0"/>
            </a:endParaRPr>
          </a:p>
        </p:txBody>
      </p:sp>
      <p:pic>
        <p:nvPicPr>
          <p:cNvPr id="5" name="Picture 2"/>
          <p:cNvPicPr>
            <a:picLocks noChangeAspect="1" noChangeArrowheads="1"/>
          </p:cNvPicPr>
          <p:nvPr/>
        </p:nvPicPr>
        <p:blipFill>
          <a:blip r:embed="rId3" cstate="print"/>
          <a:srcRect l="9000" t="25312" r="6750" b="17813"/>
          <a:stretch>
            <a:fillRect/>
          </a:stretch>
        </p:blipFill>
        <p:spPr bwMode="auto">
          <a:xfrm>
            <a:off x="304800" y="2215904"/>
            <a:ext cx="8595527" cy="4642095"/>
          </a:xfrm>
          <a:prstGeom prst="rect">
            <a:avLst/>
          </a:prstGeom>
          <a:noFill/>
          <a:ln w="9525">
            <a:noFill/>
            <a:miter lim="800000"/>
            <a:headEnd/>
            <a:tailEnd/>
          </a:ln>
        </p:spPr>
      </p:pic>
      <p:sp>
        <p:nvSpPr>
          <p:cNvPr id="7" name="Rectangle 6"/>
          <p:cNvSpPr/>
          <p:nvPr/>
        </p:nvSpPr>
        <p:spPr bwMode="auto">
          <a:xfrm>
            <a:off x="1400176" y="4922044"/>
            <a:ext cx="180974" cy="449261"/>
          </a:xfrm>
          <a:prstGeom prst="rect">
            <a:avLst/>
          </a:prstGeom>
          <a:solidFill>
            <a:srgbClr val="008B7F"/>
          </a:solidFill>
          <a:ln w="9525" cap="flat" cmpd="sng" algn="ctr">
            <a:solidFill>
              <a:srgbClr val="008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1133475" y="4600575"/>
            <a:ext cx="657225" cy="1590675"/>
          </a:xfrm>
          <a:prstGeom prst="ellipse">
            <a:avLst/>
          </a:prstGeom>
          <a:noFill/>
          <a:ln w="28575" cap="flat" cmpd="sng" algn="ctr">
            <a:solidFill>
              <a:srgbClr val="008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066800"/>
            <a:ext cx="7391400" cy="838200"/>
          </a:xfrm>
        </p:spPr>
        <p:txBody>
          <a:bodyPr/>
          <a:lstStyle/>
          <a:p>
            <a:pPr lvl="0">
              <a:defRPr/>
            </a:pPr>
            <a:r>
              <a:rPr lang="en-US" dirty="0" smtClean="0"/>
              <a:t>Consumption Workgroup</a:t>
            </a:r>
          </a:p>
        </p:txBody>
      </p:sp>
      <p:pic>
        <p:nvPicPr>
          <p:cNvPr id="40962" name="Picture 2" descr="http://lamarguerite.files.wordpress.com/2008/12/flickr_ralph_bijker.jpg?w=500&amp;h=333"/>
          <p:cNvPicPr>
            <a:picLocks noChangeAspect="1" noChangeArrowheads="1"/>
          </p:cNvPicPr>
          <p:nvPr/>
        </p:nvPicPr>
        <p:blipFill>
          <a:blip r:embed="rId3"/>
          <a:srcRect/>
          <a:stretch>
            <a:fillRect/>
          </a:stretch>
        </p:blipFill>
        <p:spPr bwMode="auto">
          <a:xfrm>
            <a:off x="1828800" y="2057400"/>
            <a:ext cx="6629400" cy="44151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52600" y="9144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tx1"/>
                </a:solidFill>
                <a:effectLst/>
                <a:uLnTx/>
                <a:uFillTx/>
                <a:latin typeface="+mj-lt"/>
                <a:ea typeface="ＭＳ Ｐゴシック" pitchFamily="-110" charset="-128"/>
                <a:cs typeface="ＭＳ Ｐゴシック" pitchFamily="-110" charset="-128"/>
              </a:rPr>
              <a:t>Food: Too Good to Waste</a:t>
            </a:r>
            <a:endParaRPr kumimoji="0" lang="en-US" sz="2600" b="1" i="0" u="none" strike="noStrike" kern="0" cap="none" spc="0" normalizeH="0" baseline="0" noProof="0" dirty="0">
              <a:ln>
                <a:noFill/>
              </a:ln>
              <a:solidFill>
                <a:schemeClr val="tx1"/>
              </a:solidFill>
              <a:effectLst/>
              <a:uLnTx/>
              <a:uFillTx/>
              <a:latin typeface="+mj-lt"/>
              <a:ea typeface="ＭＳ Ｐゴシック" pitchFamily="-110" charset="-128"/>
              <a:cs typeface="ＭＳ Ｐゴシック" pitchFamily="-110" charset="-128"/>
            </a:endParaRPr>
          </a:p>
        </p:txBody>
      </p:sp>
      <p:pic>
        <p:nvPicPr>
          <p:cNvPr id="6" name="Picture 5" descr="King County recipes.png"/>
          <p:cNvPicPr>
            <a:picLocks noChangeAspect="1"/>
          </p:cNvPicPr>
          <p:nvPr/>
        </p:nvPicPr>
        <p:blipFill>
          <a:blip r:embed="rId3" cstate="print"/>
          <a:stretch>
            <a:fillRect/>
          </a:stretch>
        </p:blipFill>
        <p:spPr>
          <a:xfrm>
            <a:off x="1828800" y="1752600"/>
            <a:ext cx="5486400" cy="46653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Research Workgroup</a:t>
            </a:r>
            <a:endParaRPr lang="en-US" sz="2800" dirty="0"/>
          </a:p>
        </p:txBody>
      </p:sp>
      <p:sp>
        <p:nvSpPr>
          <p:cNvPr id="622595" name="Rectangle 3"/>
          <p:cNvSpPr>
            <a:spLocks noGrp="1" noChangeArrowheads="1"/>
          </p:cNvSpPr>
          <p:nvPr>
            <p:ph type="body" sz="quarter" idx="11"/>
          </p:nvPr>
        </p:nvSpPr>
        <p:spPr>
          <a:xfrm>
            <a:off x="1752600" y="2362200"/>
            <a:ext cx="7162800" cy="4495800"/>
          </a:xfrm>
        </p:spPr>
        <p:txBody>
          <a:bodyPr/>
          <a:lstStyle/>
          <a:p>
            <a:pPr lvl="0"/>
            <a:r>
              <a:rPr lang="en-US" dirty="0" smtClean="0"/>
              <a:t>Changing Consumer Behavior</a:t>
            </a:r>
          </a:p>
          <a:p>
            <a:pPr lvl="0"/>
            <a:r>
              <a:rPr lang="en-US" dirty="0" smtClean="0"/>
              <a:t>Waste Prevention</a:t>
            </a:r>
          </a:p>
          <a:p>
            <a:pPr lvl="0"/>
            <a:r>
              <a:rPr lang="en-US" dirty="0" smtClean="0"/>
              <a:t>Product Design and Packaging</a:t>
            </a:r>
          </a:p>
          <a:p>
            <a:pPr lvl="0"/>
            <a:r>
              <a:rPr lang="en-US" dirty="0" smtClean="0"/>
              <a:t>Organic Wastes</a:t>
            </a:r>
          </a:p>
          <a:p>
            <a:pPr lvl="0"/>
            <a:r>
              <a:rPr lang="en-US" dirty="0" smtClean="0"/>
              <a:t>Optimal Waste Management Pathways</a:t>
            </a:r>
          </a:p>
          <a:p>
            <a:r>
              <a:rPr lang="en-US" dirty="0" smtClean="0"/>
              <a:t>Collaborative Consumption in the Sharing Economy</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West Coast Forum’s Scripted Presentation</a:t>
            </a:r>
            <a:endParaRPr lang="en-US" dirty="0"/>
          </a:p>
        </p:txBody>
      </p:sp>
      <p:pic>
        <p:nvPicPr>
          <p:cNvPr id="92161" name="Picture 1"/>
          <p:cNvPicPr>
            <a:picLocks noChangeAspect="1" noChangeArrowheads="1"/>
          </p:cNvPicPr>
          <p:nvPr/>
        </p:nvPicPr>
        <p:blipFill>
          <a:blip r:embed="rId3"/>
          <a:srcRect t="14063" b="10313"/>
          <a:stretch>
            <a:fillRect/>
          </a:stretch>
        </p:blipFill>
        <p:spPr bwMode="auto">
          <a:xfrm>
            <a:off x="1600200" y="1828800"/>
            <a:ext cx="7279740" cy="4404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Mitigation vs. Adaptation</a:t>
            </a:r>
            <a:endParaRPr lang="en-US" sz="2800" dirty="0"/>
          </a:p>
        </p:txBody>
      </p:sp>
      <p:sp>
        <p:nvSpPr>
          <p:cNvPr id="622595" name="Rectangle 3"/>
          <p:cNvSpPr>
            <a:spLocks noGrp="1" noChangeArrowheads="1"/>
          </p:cNvSpPr>
          <p:nvPr>
            <p:ph type="body" sz="quarter" idx="11"/>
          </p:nvPr>
        </p:nvSpPr>
        <p:spPr>
          <a:xfrm>
            <a:off x="1752600" y="2362200"/>
            <a:ext cx="7162800" cy="4495800"/>
          </a:xfrm>
        </p:spPr>
        <p:txBody>
          <a:bodyPr/>
          <a:lstStyle/>
          <a:p>
            <a:pPr>
              <a:spcBef>
                <a:spcPts val="1200"/>
              </a:spcBef>
            </a:pPr>
            <a:r>
              <a:rPr lang="en-US" dirty="0" smtClean="0"/>
              <a:t>Mitigation: reducing emissions</a:t>
            </a:r>
          </a:p>
          <a:p>
            <a:pPr>
              <a:spcBef>
                <a:spcPts val="1200"/>
              </a:spcBef>
            </a:pPr>
            <a:r>
              <a:rPr lang="en-US" dirty="0" smtClean="0"/>
              <a:t>Adaptation: reducing vulnerability due to impacts of emissions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t="14063" b="2813"/>
          <a:stretch>
            <a:fillRect/>
          </a:stretch>
        </p:blipFill>
        <p:spPr bwMode="auto">
          <a:xfrm>
            <a:off x="1828799" y="1828800"/>
            <a:ext cx="7218621" cy="4800600"/>
          </a:xfrm>
          <a:prstGeom prst="rect">
            <a:avLst/>
          </a:prstGeom>
          <a:noFill/>
          <a:ln w="9525">
            <a:noFill/>
            <a:miter lim="800000"/>
            <a:headEnd/>
            <a:tailEnd/>
          </a:ln>
        </p:spPr>
      </p:pic>
      <p:sp>
        <p:nvSpPr>
          <p:cNvPr id="3" name="Rectangle 1026"/>
          <p:cNvSpPr>
            <a:spLocks noGrp="1" noChangeArrowheads="1"/>
          </p:cNvSpPr>
          <p:nvPr>
            <p:ph type="title"/>
          </p:nvPr>
        </p:nvSpPr>
        <p:spPr>
          <a:xfrm>
            <a:off x="1752600" y="914400"/>
            <a:ext cx="6934200" cy="838200"/>
          </a:xfrm>
        </p:spPr>
        <p:txBody>
          <a:bodyPr/>
          <a:lstStyle/>
          <a:p>
            <a:r>
              <a:rPr lang="en-US" dirty="0" smtClean="0"/>
              <a:t>Inventory and Climate Action Planning Toolkit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p:txBody>
          <a:bodyPr/>
          <a:lstStyle/>
          <a:p>
            <a:r>
              <a:rPr lang="en-US" dirty="0" smtClean="0"/>
              <a:t>ICLEI – Community Inventory Protocol</a:t>
            </a:r>
            <a:endParaRPr lang="en-US" dirty="0"/>
          </a:p>
        </p:txBody>
      </p:sp>
      <p:sp>
        <p:nvSpPr>
          <p:cNvPr id="4" name="Rectangle 3"/>
          <p:cNvSpPr/>
          <p:nvPr/>
        </p:nvSpPr>
        <p:spPr bwMode="auto">
          <a:xfrm>
            <a:off x="1362074" y="3886200"/>
            <a:ext cx="3990975" cy="28003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7" name="Trapezoid 6"/>
          <p:cNvSpPr/>
          <p:nvPr/>
        </p:nvSpPr>
        <p:spPr bwMode="auto">
          <a:xfrm>
            <a:off x="4724400" y="3714750"/>
            <a:ext cx="3409950" cy="2819400"/>
          </a:xfrm>
          <a:prstGeom prst="trapezoid">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3" cstate="print"/>
          <a:srcRect l="21000" t="10667" r="22200" b="19200"/>
          <a:stretch>
            <a:fillRect/>
          </a:stretch>
        </p:blipFill>
        <p:spPr bwMode="auto">
          <a:xfrm>
            <a:off x="1822407" y="1656023"/>
            <a:ext cx="6994215" cy="4857689"/>
          </a:xfrm>
          <a:prstGeom prst="rect">
            <a:avLst/>
          </a:prstGeom>
          <a:noFill/>
          <a:ln w="9525">
            <a:noFill/>
            <a:miter lim="800000"/>
            <a:headEnd/>
            <a:tailEnd/>
          </a:ln>
        </p:spPr>
      </p:pic>
      <p:sp>
        <p:nvSpPr>
          <p:cNvPr id="6" name="Oval 5"/>
          <p:cNvSpPr/>
          <p:nvPr/>
        </p:nvSpPr>
        <p:spPr bwMode="auto">
          <a:xfrm>
            <a:off x="7078133" y="5700888"/>
            <a:ext cx="1546578" cy="451556"/>
          </a:xfrm>
          <a:prstGeom prst="ellipse">
            <a:avLst/>
          </a:prstGeom>
          <a:noFill/>
          <a:ln w="476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West Coast Leadership</a:t>
            </a:r>
            <a:endParaRPr lang="en-US" dirty="0"/>
          </a:p>
        </p:txBody>
      </p:sp>
      <p:sp>
        <p:nvSpPr>
          <p:cNvPr id="126988" name="AutoShape 12" descr="data:image/jpeg;base64,/9j/4AAQSkZJRgABAQAAAQABAAD/2wCEAAkGBxQTERQUExQWFRUXGB0aGRgYFR0aHRsgGBsWFxgfGxgaHCggGholHRscITEhJikrLi4uGR8zODMsNygtLisBCgoKDg0OGxAQGywkICQsLCwsLCwsLCwsLCwsLCwsLCwvLCwsLCwsLCwsLCw0LCwsLCwsLCwsLCwsLCwsLCwsLP/AABEIALcBFAMBIgACEQEDEQH/xAAcAAABBQEBAQAAAAAAAAAAAAAEAAECAwUGBwj/xABAEAABAgUCAwYEBAUDBAEFAAABAhEAAxIhMQRBBVFhEyJxgZGhBjKx8BRCUsEjYnLR4YKS8QckM6KyFRY0U3P/xAAaAQADAQEBAQAAAAAAAAAAAAAAAQIDBAUG/8QALhEAAgICAAMHBAICAwAAAAAAAAECEQMhEjFBBBMiUWFx8IGRsdGh4RTBBTLx/9oADAMBAAIRAxEAPwDvQmHph9NqdPMTXL1clSGuRte796w8fGCpUqWo2mgpGVBPdvgVFXzb+nMR6PfROXu5ArQ7RDU8Y0sub2ShNqKXFrHYBxdJJfI2PSKE8UllVqRZ2M5INtglQFV+Rif8iI+5kF0w9MC/jwKawUuW2NwKjZJJA8YNlkKDggjmC8WsilyJcWuZBodosphUw7FRW0O0Tph6YLAraHaJtDtCsdEGh2iTQ7QrCiLQmibQmgsdEWh2iTQ7QrAg0O0SaHaFYyLQ7RJodoVjItCaJtCaFYEWhNE2hNBYEWhNE2h2hWMg0O0SaHaFYEGhNE2hNBYEGhERNoTQWMpKIUXUwodio+aeF6pcpZUkAm559SW8BBfEONzpwAmqqAszd1rD5RZ93gWdo1y1UzBSrkc3G7PDy0ppLq8GSfNyQD7GOtxTd0Z26NFXGCibWAaaEJ6ikDHm5uTkx2eh4gVIoQyipDiqWCz/AC95TtVsRyGY89mSwAwII6A8hzA5x2n/AE6rmVpLFMpIN3dr2G3NgfCOTtONRjxLoa4pW6DfiYL0+hXUSFpXLKKVEZKXSQMh6rchA3wz8Z0BCFIqKk1KXWxqc7EGoFsZF40/jeT/ANgsG5ExLEu/zVZP8ot0MebcPcTM3Fx5Rn2eKnjbfOysrcZUe56XjcpRYqAVluhNt400sQ4uI4bhOoV261qAP/byQp+dSk4Jtg35CFpviNSJk0KwFBCCBYlkKWl/9STziIZ3yexyxLmd1TCpjL0PGqjSpOzu4dtyw2AIv45jZpjeORS5Gbg1zKqYTRZTDtFWTRXTD0xNodoVjohTCpibQ7QWFEKYdok0O0Kwog0O0SaHaCxkGh2iTQ7QrCiDQ7RNoTQrCiLQ7RMJhwmFY6IUw9MWhMMbQuIdFdMPTFtMKmFYUVUwqYBm8f0yZipapyAtJYpJuCyTjf5hcdeRg6TPQsApUlQOClQL77dIdsBUwqYtaFTCsZVTCi2mGgsD5kXcGwBezP47k/YisJYjlmClyAQm9zy8L2igI235eUejZgTRdBI+3xHpf/TlDS5i2ZSiwIDOwSUt6u/jHmOk+UffKPX/AIRYSQzd1ISfEJS/nt6RwdvlWOjfsyuZPjGmTNUtEz5CwtZQFL+fzLv1aPKtRw4yZSJlyo1hbfyrCBY8zHqfF+7NmqyDLlkPzC0ja9rxy3E9MlaVJBBCQlZ2IdSyoHxmEdLP483ZcjivTRrngpG/otIpM7tCpCiZSUrAPecCzsQA7gdaQXuY5CdOWjROogL/ABClEs9lhALeBAF9o63TpaolgpUqUA2TSosfUn1Ec9xNL6Ug3Umes33CgZ30ELE/FvzQ5rX3OglasypkhQLOJqVObAJSo948nDiPQEhwCMNaPPZUkTJKKgAaQkH/APomYh337yhmO74EqrTSCXvLSb/0iKwvfzzJyLRe0JotKYamOmzCitodonTD0wWOiDQmibQ7QrAg0JosaHphWBXTD0xY0JoLHRCmFTFjQ7QrCiumHpiymFTCsdEAmJhMSCYkBCbCjnvjXj40Wm7TK1KCEPzU5cjcAAnyEeV6/wCJdTOQSuYFgCogJF2BIcjActYtzg7/AKq/Ew1E38MhPckLLrf5lsUlgNk3D7l447gmpaZQbpNr9NsixxHQsXg4jPj8VHZ8A+JlzKEpmLlnFTgsQ5AKcFObW+kdf/8Adk6S34iWhSGP8RDs4w+QHtlt45Hg3woEpeUoLQtSXCgSqk3SygAHAILte8dJppHYy5gCmDECl1FJS/5elrPHHknFS8HI6YwdeI4fiPCZuo1k9aZcwpVMVMSUIK7FZIdlBrHIP9xv6j4O1yJLI1fZDIk1FNzkVItflyguXxwJoW1L96WtMwJQvIOUMDzSW3uXjE1/GtXPnAJUqSC1ATMUWD5pSXJ8RhNuu6yyl5aMnBI6ngnGNZL/AISyjUzEpCqEzEVMQ7ghn99o6bR/EchdSVkyVo+ZE3ukNu5sQ17GPONFx9cjUoK52nmyygAqSFKtdRHdwolWf5Q5jT+IviXSrl1onMpJfC1PZRAKCGzhiA6hsbQ075D1R1vEfjPQyVJTM1Mt1JqFJqBBJGUuMgwo+c9drFzpi5qyKllzSGHgAMAC3lCjqWCNb+fwYPM+hotcPYh7crj78orSzE7gfQRq6CV2wn9rQhcstkbhJTgN8pvf8uAYz1ySntKhdrW8bw8WZT11KnBxB5F0h49i+GQlMpRxWVrAtcFRYt4NtHkaE91OPsx7J8OaWWuRIXhYlpBFWxQCQ3iDfLgxy/8AIPwo27NzBONTxXf5SlSFPzUErSfA0v8A8xxvFphE6YrBXplWfdLgjyKFeYjrfiEinUpSwKSKbWDyy18Nn25iOH104Gb3rDtJgL/pUQfL51Hzjn7MjTMzsJCCoyVO6ewBDcwElRPMEKT6GOf40hQUZYtTMSTvmSJXlz843fgyWqYkVWEqVQzbrUpNvKW0ZusL6+YMulBAa/y0uAzmwfraCDqbXkgkrin5nQcPD6SWR838N72/8gUR47R1Xw9qgZSUPdIYA2LDpzGPSOF4QhSTOkEg0EKS5ygqSoEPzSAHfMb6ApMoM/8A5E95y/ztc53d4zjLgl9fyVJcSOwIhqYG4dxFE2pIPfQWUGbzHMGDWjrTs56K2h2ibQ7Q7CitodonTD0wrCiDQmiymHphWOiATD0xNoH1uvlSQTMWlDcze+ABkk7AQXYF1MPTHL6n41RUUypS5hDXKkpF+VySejPAXEviHVzEpGmQkVBTqZmbJHaMwH6ilrxXBLqTxI7UiIpmAkgEOI8iVxjVJTMr1RSsKAppKlKL0hlNYOGN/Ixfovi/UJCB2iQl70hNRBIckqBvfLRORcHNhGVnrCVA7xifGHG06XSTlhaRNoIlh71GySBksSD5R5jr/iOdPmKQudY3YAY8hcXHPwjkuN8YmrKpFR7NCnwxUrDqe5PjyjfFh4qdomWSugNKSVB1Xc53hkSSC4NxceVxF2mQQm8NMVcbhx9/tHYYHpPwjrTMlqmH52WQBkm6WBbIs3q24L1M8ahKnIUtgpymkgBgAqzH3Dekcnw/i0tKUt3VVqChlJSGKs2cUv1vYvHS6Iy5igFM5SSlQSzVAA1C7F2Hm/SPHyw4ZXR6EJWiiRppiSA6JstRcoAajLEBRuGfBB3YvBa+BSZgUDIKWsVJWxZvGouA1wY1+IaVLMlDLAJt3b5+bGfR/KBfxqJQT2lKC1ytaAUZdwcpLWZ4xU5N2jVxjVM5FfwayrKExG4LJUWJdlJdj6RxvGFS6iiUGSkkEu73IuXILcxYx0Xxn8TomFUvS2Q5CpgcVDvCgc0sbnoWtnl5OmuHEeniUq4pHn5GrqJGXIS2feFBgkcoUVxEUXa7hRKJtCyyymoHNSCGUebB8/XN/wAM6aqSqXPLFRKHJe7pKVAk90NUDth4L4OpQWJcxRQhRIUHBwHQoKYvhnLm4BjM4xwqbKUJ0l6FrmFXeAJCF9nVuGLP/Z48aGSS1f1O5pcxCSRPmySkJMpbC/zJUe6QDcd0pO+Y9b+H9KqkuS6SyknkyylvATB4tHkmn1qTMJIcizkd4WAYkX9ekeofBnHe1XRNUK1psQLKZN35KYC2+eba5czyKmGNJO0E6/VFGpWkBysJKqhZigpFsMaSPKPOPiThRkLId0KFaCeRUlJB/pNn5MY9m1WhCyDg008uo8n+sch8baYqkS5lJcVIy4DlJNv9Jv8AywdnycMtFZY2jK+DUqP42S/zJBDZuJqfHce8AaqUuWrSzSpSgD2arDuuzC2RT7oPOJfCPFk6fUTCv5QlCic2vUT4Av5R0fx1pAiRPSB3ZyDMln+YUkh+hZQ6FtjGruOT3r8URpx9ijTqWvUaaYwUhSVIVvYkEP4Ef8R2RkAIp2Bf0OPpHNfDyUdjJLkd0Vde6L5secdPVZLuz3c+DP5PHNJpul0NV5nPpn9lqJsxD/I9/FR/YkHkfGO14fqRNlhSS/PxGY4njSP/AMgIv3AQ3MlbDw3gv4A4gTLUgkJsFkm2GSW6fKOjRvjZlI69U5IVSVB8s94sAjOkTgapqlpYbgMAA53LmB5mtTMQJiFDswq5flgkAd1je7Y2jamRo22hwIzUaoVGiYC5enJ5WRkDw945X4y+J5iT2MpVJuJhpANxYB3a24vcYiscHOXChTkoq2a2l+NJKpvZFKkkqKUqsUm7JL5D+G8b2p10uWitaqU88u+AALknYC5jxsSJhJplLU7DDAEhxcx1XCNAqSuTM1U3tVqBShCiSU4sgEZ6NkHMa5scI8mZ45yfNBvFPiKbNlzVy0KlSUpWxUClUylJc1D5GOBvzBtHnmm4qJcpVUtC1TUlPaKT3k2YkdXa/QjeOk/6kcWQaJcmoBTqWq4BtTQ3R3I2q6mOTngK0qGF0LINv1AEfT3jXFFcKdc2RN7YHNmkKAOxfxwR48/OD9BrCmYJlSmGU80F0kC9zTZorXLTMTUbEEJBexsWdx0Z4z9bPMpKSc3ADh/1OeXzR1KmtmL0W/FWuQqbJMkzFMCpSTkWAAybZMaPDtASCoFty7cwSCSTy9Y49c9UyYpeDmwxiOj4RrVqLXK0g8gFpwx6iwcc44O1QbVx6GuKSvZu/hawxpTYMbMF2p3s+Lci14hL0EnUoHaSwF1KTUmzEFTg07O9y/0giQs0EpekgAhma4LEdFb/ALwPptaFqqSRU4UXFTKSxdsPYZ5RwKcl6ep0ujM13AFhKzLdSUhylTBQcsW2U3McxGKmURSCAxd3691r77x287iClL76gXDKDsprgHutzsYw+K8PHzSlEblCiC22C1geuOuOvF2qVVIylBc0DazToW7AJBCe6lRyLKLrJZZ+8vGj8NcXMqYEzxWCWc3Du459fWOZmL2NyDmpwb+N/GBpurUe65YgA9f8PGndykqYlkUXaPSviP44ly5SUyQFz7ipX5U/zjdWGB5dL+X6vULmLK1qUpai6lHJP3ttEaS6ib+MWIl5fl9Y0xYYwWiMmRzeymWi8aX4nmLwMAOUSaN+GzM05awQ9zCgGWq3+IaJ4B2ba1GsqS7bPtzu7kF7HpFo1Nafm5hlOQHufAEN6Rn6dcwWUCpLOFBi9ym6QXf3xE5+jpSJsooobvi+DTcM+OTW3ZxHyyg266npWDnh6kqBQWpdgu4b+VfzBuRP+JSpk2WtMxCiDnuqIKCliH5G3XLRfI1yVFKXcEEu9iB+pxbO0V63SIUXpANlEgWLNcgfy7+u0aQyNOpk+x6n8AfEitVKKZpeakOCABUOZGKg17DMbHGeG9rpJ0tFl3Ui+4uPIgMfGPIZUynTJSgqkz0zQuuXsmhiAXcvUTtYi8dh8O/HU2S341IMpWJ6fRNSQMnkG841jJXou9bOG0X8QLBcGhIJGWKik+gI8o9H0Gmmazha5BIM2WGG3eQHRnZaTSeTnlHD8Zlol6+YqUrtJU3vpUnBTMUXA/pU6W/ljb+DeOdlqJQVUDMeUtywqF0FT7m7eMehl8SUo+5hB06Zr/BkwzJVKxStCiCAGJoKgQx/MLesdSZZMtYyKXD5dOx++cZXEiqVP7QJBStVSwDfaUVjmzIqHJZO1+mQjuuOvvHDLcrR0LSo8/45xNctcyUEuaElJALkgF36b+Dxj8P1Cq0IqSnLOeZBIt4jPSC/itQRrBch0pwTjvAYzj72v1Hw2pejM5DdpLYpcm4SEBJfcsPO1xHXiaik+VmM022g7W6FcuW0yaKVFwBcqYFiQWIHj05QJo9EDLmTVKplpSxbKrhg39/eK9AQtHesEpK8glrKzkskHf8AKIq4tx0zkBCE9nKRcJDMTsSOfmcmPSxTc1r6nHOKi9/QOX8XqpUEhKFG1ae6QByDkD78uR1vEzMy5UVXUS7jqSfrAes1DkjbpvAiTb79I3jCK/6oycm+Z6LpeJSkBK5KpNdNx2dN8EZFQN7kkm9g8FTdf+J1CR2ZCpaHT2R+dTOzhTt52Yh3jzrRaqhV8H7+/GNLU8QTMCez70xL3UFAoFjUCkgOGa77RxS7O1Kv5OhZVRTxtaxNKVhIUHDJu1WxPTlsX3h+FJUQpKUhQUN1AYuLnzHnGU7m+Xz4xcheNm5R2OPhowT3YZr0MEJJBKQXZQOS4xvcxg8WuoPyf6j9oPUqANYpzbY4++sOWlQubKZEraNPTawdmZSgxclC3PdNsjdJa789mjMSsMUksfruYsSbA2eMZKyoujsdBrVCeqXMRtWCGcANfu1OSL0jJ5QDxaYmXOrCklKt0kG/Mt1G/wDaMbSzlJmIX+kj039rQDNnvc8y/ucRyf4ycvoavJo7bTzipJUgA0pqcYAu5JswsY5zX6tU0lsPfkT0G0ZEnVrAlorUEE1FNRbLCzt+X3jUli5bJhw7N3bsTnxAhJZiB99YrQhySb7waFgqD48IZSAk+P2I6TMCpzzf6NF06TS33yiCA5bqXgudKqwdrPFIQGAH6eGIKVpKd33/AHhk6O7A3Az5/frCn6xFVNQJYg8usNt9BkJZYWfyEKBzxFA2P35woYieg1irEFAsWU1Jsbgg3H0jd4bxFZHfSWS4KSzclOkki73/AHEc7KkLlzqFgLQ9l023cOBY5BETVLWEIsCCrc4CwkWJL5EfMzxxltfc9FNo1dTo5aFmZLShKVlygIAptdiLlLt3S7X52rnzaS9KSACOavzDoSGEEaNKTlVQGASDkEEOCHy1/eIa/hKAsT5NaZiHJSk3NibAjn4D2jODU5VJ7/IymQhKgFy2ZXNQLHryHnv0gpGqJWpyUqS6KCEqBD3SxcEK9CGO0Uyp3adpMlJSFtUU001Pvbf1c2igvMCSEpCXBdNjYXDe7N+8Ot+XqBtppCgZLdoACZJLBWHpV+XFgSz7horRPVMWEKZCgCO93VBQP8M0ncE5GQOsDS5JSmpSqkpUwmAMbjcG49w9nMPrdWgpHaKUUVdyYLqSSCwJwUnlh42xZnF1/wCMGrPT+FalOr0qVKB7wI5EVoTWPAv7AxofDHFK0UTAKkTVylNsUKISW2CkMf8AUI8z4XxleicqFculqnYB2Yt+U2TYjG5aOg4bxiXMnarsTSVoRMS5HemIS5SQMOEpvu7+FrbZXEZmr1hTMmSphFSVlAURckKZio43vE+E8HmFapZnJUUEVJDlyn5WqGXt6xP4nQPxSlp+WaErY47wFQPO745iMOVNUhdSHDOpNJZi1j1/55xtF2qMnp7PREfDqUyjTYHvMnZQuQOSXDNteOF+LuHr06kgf+NYHebJABI6A5HnHT8E+LSmU05ImSgQDNSwWgqs6pblwS9wzsecQ13EZM9KkmXU62IsB0aohQJZStsGNMGSeKd9OoZIxnGup5/Ll1sOXrEp2nSBloKOiXKIWgVy1h0KBFxs/JXMQPPkzVlyn/Eeop29PRwtVzQGVQ8pTPduv36ecFp4Ys8h5wRL4Ywu5PTH+Y1eSPmRTA0IirtyDZs8gfrtGkvTMPl9MmAOwmAumWRy3bz5xMclsbRLUKWHCwxAdmAbcOBgn+0ZEyZT5xoaiStKFKUkjmT9uYyqSSOsKTTYIrBN7QZJLgA5H/EDE0lsiJhe42FurZg5iWg0D7+sAatNwnc3+ggiXqxuG655vAhmutxCitlNj60hMxgLJADeCQPreJ6fWK6c/CB9Y7ubk7+cPplff0hyQkHFZpZ7i/397w340MHsRnyilS+t4BnKv4QqQw86gC7xCZxE2bo8ZzwoYBc7WlThusCgFSgBk8y2epsB4xfL0pKSrGAl9yS1udrvBmlJSyaO9VukFJoBScjm9+sZTyUtFJFiODyxaZqEhX8lKx/uqF4UHy1oL9rJlEvY95NrM4Ba1x4AQo855s19fpw/s6OCPp/JObrP4iQsdxQIJaz5p/qfIfaBgEKSpSVFIAYEh0hSC6XIuws56+MG6sLCKQApBBcE1MRhwo7knpeBeHsZRALqC0m2DYDAOGz4x5MWuG182dD5lciaoIQsd+ohyztYjvDYYuYNTxBAUiWSxq/VfA6PgiKEyVpdQApOQ4sCCxYG/wCUwMEimWtgSVCos2bO7Ps20W1GbJ2jcTp0VBaSQoXdJYH+pOCR9mGlcNYzKZqlJVdKVKIUki9iMi+CMc3jLl69VVKu6Kmxyu/gWMEydYaVnvGhIABP5gP8m/SKhxR1LY7RUJxQtQIKC7l0kpLgks3P9yM2jUplq/8AGOxXkgPQpwA7H5Sb4tiwvGTrdYVocgOA+MXvjmLecWIm2Cio72Fwzvzsbj1hZI+QJhWj1swKCZiTKpBC0qYgj9w+4tDz9OlJcrSgqB7MJU6COZcOE4NsXi2Zx+mWpM0dowYE5DEJyRfNtxzi/U6AkkhKaDTYqBCqqQClySlQJIY52MXF+mhgq5pCgCqzApLmkjIKThvA+mIZWrN7eJtu8Sm6RK0MxVS4b5VBz+VQyGMAo1iUqLg0k2JvYWYuAQd941jN1a2Q4hSeJ0OQSCLEp9btnLRGVrHIIDE5a2Q+PaFQD9HFmsFXG4bccsRQZAewe7hQ8Ta/pGsc0X6ENMLHElEU1FqgG5MCPoPaJJ1Za5vj94CAa4Frb4ct65MTQq7ENl79A0ad4iaDfxjZP3iKJvEgG74Y+2T9+EDalCVAAhz3rvh6h+8ZieFXvdqs9UuH842hOPVkuLNTX8dCAQkgq5f3+94y1/EkzkNv2f1vE5vC0013DG+5LhPo37xNfCAp000teoXu4BDPhjGscmJLYnGRm6njEyYkJWXD8vrBOjFagxxv1IsPNoMRwmW3y1YN1eAOPHxgyRpUpTSkNkj2sc3f9ocu0Qrwk8DMibJNFQck3DDY23zdscxElyFICgzqC6bcmewze3pGoqYQAmxYA2Bw4x4/2h5pQXKg9n6sSkufVJ8on/IYd2c/qZziBUG7n0jotRJTQ5QKSKgG2P2fWH/BSj+W9Rxtgj2H1jRdqiugu7Zz02a5vEO1jopXDUEKSdye9vcpI8re8W/g5b3AsHwLAAFj1AcQn2qId0znCoszN9bsR5EROVoFqwOfszx0FKQaaRcdGDWF/WHEwFOLO1WGqCifvqYl9p8kNYzFl8ImF7bW62+xFsnhpQKioBQD8xeNGZNUFU7ZfDEbZ+3gXVTCQC1gXPhbPTEQ80mVwIIYJDE7OXL5wfeJJKlKUO6zMxNqr2fFzzjPWyFd41JNvIkNfPVukOqW61KdqT3s3G3nGMi0GTEzklgLeu3QH0N4eKlrWCyRYcwDs/PrDRipZPQqkWHg6V1krUpTg0lQAAN0hslgBe2cwXowmWhBpKFKLHLBrmx+t4r0bAEG4AJNilyVfl2IyXDbRn8Mm1zgbi5cEgjHeBsPXlHnJzkpJvSN9GkgiYtSQoKAUwOCPzB3LHOc39KV6VYC5ZALsLKBALEJa73JBiM6aEjvJShaFOkgXNRcsQ+WfbO0BcVVNrQUKIdagNvmAKbDYXD9IIRd617+m70JmjqJFVKiSkghJGHJAO+N2itV1KcggqU6T0SbepaMqRMWqUylFS0THN3OFC/NiQI2NRoyUsi6lOUnxCnBIfrfpGjXBpsmhjpwEpWm4pIA5g29f2geVp1JW4IKS48DgD294LQlXYpGFJCi3MpIceO8BnVEEOCxIUNmdjffpDi27oCyYoUuQ5YKIbbuk/SCtNrlzEUBm7RJpL2Fh3Tsbn3iEySCkmkCt0bh8n7PKBiTLJ7yUjKScN3rnzMNO+XMDSVryspILBKQNnHeu5F2GL9YlL1BSopUAQ/zBknO9he4HrGPKAX3k4Jc9RYkfX1gmcsugU4F+rpJ/aG1sVskmQJZPZkhJJsbs9mfl0i5RLjq39sjo0VTZ9wScgOPMv8ASGWs1sQWSlh/NSAp4dt8xNEwq4dNmJtzN29YSluLPjPUWHuf/WGmLDMSeT+H+PrCUwppwSQehNSh9IpSFRNU/DByyiT/ALgA/wB5ijQT6yHGxJPUVBvSCUrSxFnYhutg3qXiuX3ApJ3JsNqmH7+5ilPTQUSmrJIpuSH+mfSIkrClcg+eYIUfYP5w9VhZiQLjYknfliK5Mw90Lu9RJF8hj7CKUxFmomFIPJJBP9LA/tF1TspO7k23az+YgWSVFP8AUm/i5Bfy+kWIX3SEnxPI2v8Av5QcSAU6eKiX+VJHKokKIA8Iq/HoSh1IBNk33y3k6RCkgBzkKb/2fbwJ9IG1GmT/AAkKDjAPNnBDeBF4tSjyGQncaLhI2ufBTEe0ESNcFkHANV/0hIcH3PrA3/08JRMGdqvb6NDfg6JS0guwJFrkFmZ+YLWi24dBUFq1pFJTcK5YsGJvyzFiyqllfpINs91DvzwR5RnT+6AEjCk0+4If+kPfmYsQFJUsuSAahu7kEg+AOekL2FReNcmgHkkjnuS/sPaLNTMDU4BSFD1c28XjMlSh2tDMwYWcG4WL/eYeZIUorLkMKQDuKAQ1uptvD1YUaCluagchJ9GP+PMQykJSFMAbG/ra/Q+45RgTtQoS3DhiAQ3IWfzHtF+l1qm5kFyd2Nm6izebRTg0go0j3iQxIKSbB8MQzYNyIK7ZCQ5OCzNkOOeRnxjN0+uJazgpLC+HOfI5ijWzi6QliVKKgXsxewdrdXjGab0VEPn6+WSCUrFrU0pDOWsQYeBphmWYNYOHI6cjs14UYrGvX7l2aGtWhQUEKUUEFs9CLcu7eKU6ugpJTdRSCcG7ubGxwIq0vdQAcCp36EiHCUFc1SiQDQXbDd7mLA/SOdQS10/srqE6xC5lqgO+7ZwAA30gpGqsEZSGBdDucpbwZw3SMzUSDKUVVVYYNcVEkeDkNEkTC61v3aklwG7oqAcbs0LhtenT3FYVwhCSZplnJBZT2USHd3Lkg8/aJyFTBqFJUAAlBppFiSwVbAb7zFXC9SVlZAapmG25GRkkH2gifPJdRfug2DJIBe7t4c7e8TcuJproNcgBE9a5pIIHcKUhgCDfJ3+XJ5wdInIqsoEhCag4Kc5xlgM7QPpkJJckMoAsWcEKY+x9zANEp2oKe0SoMX/I+2LWLN1jVxUnSFZoqZKpYWti9QAYuATu4c3IsDmLJSaqgSFpd2N7O1ugN4z9Tqlq04uO6lz/ALmUSAMjwivhM+lKqlh1S3HmxAiu7bi31EHTNKChIQaQ/o4Y25VBokiWo0hRBAABHkCT1w0C6bUpEtN2cY8+b4Lfd4K1vzhINySLHb5gT0c+8DtOvcQlP308iGI2d39z7RWrTFSiKr1uN7YG/wDKPMxelZdRBcBQHkrvRYuf3woc9twO7fzJhKTXIdAGoWWTbupPeO4e3pn2iWomKlrAHyqWA7jkT++fCJz0lLJ2UGv0Chn0h9UixlqNwkF93w/3zi1Ja+fNiop1colQVsH9UrTny+kXrBI6uR44OOoA9YeeKUmkuCVe6VEXxsYeVNJyMlzfxSf/AIvBxOgKJWrJmOm6MYwRSceJ9jCTqAaGsAoA+BSSfG5haGeVVVi7EMMukqFhzZoaTIrlBYFqSCGuCxKfr79YvV0woabOIrWnBAV6ApO3Mg+MVS6iJoSbsltrlB+pPvEJKAqVSskEhgzciofvC/idpJUkEgpGBkocRpSWhUPp9WFSxe6QD1buD6KMXcTSf4ASq1Sm9iB+0RTMAmlIFPlgXFx4AZ/TEkoCvylpRBSbPcuoM+DYeW0JtJ382ATokOV1XSPLJc26W9Ipnp7KanvEigOcgNS30HnFuoWz027SoN1I9evn4RCaorUanFSCCeV2c7DZvCJjLqFFa5naomkhqZhxycPnoMxZpZhKFmk1OQbWDlLvt1vEdRJUJZVKBdKgVAF33OBe5e0DaSYVSlG3aUkWyQQSnG+P8QKVrXmNqiibq5ibb3Dtztt/SbRZq5pKk0guyRa7lLvfAsRD6ZZmAhrsDd8i4xgOeUWy12QGJAVk3tSL8g7mwi3JLoTRCTIKjcFLkOCLFlWPjYc8RVLAQCtSXBmFJ6BSi9hsRfziUvVNOUklgCQ1zlvb+/KDNXKCFzUkghXeAZ9wo35vf7ELvGnTHWgVGlShlBNQA2IdLsxO+AMcjzhTtDSQtKSSO9cgFiLMHe1+sXT9aE1kAFLnuqZnZi7jFIHWMiQhc0lSargBnCb2YXV3t/toScpbY0iaJswuSVuSSe6qxfoG6+cKDtLplLBNEssW76ZajZt1KdoUZyyxToot0SDNQt9gUm+HFyb7RHVBSC7AoKUvfAAYluWfWNPVB5ZJDKMtQIDJuArbPzPtzG0BsFBJVcCUUHY5yN2v0jmjkvfTyKaFM1TzQhnwGPIO3mL+ERlqCJkoYDKyNwogb5hpumVUmYLlgpvBTn2MJck7jBdObEqFVzzce8UuGvnsSLSTqqiCagAf9rm33ygiVOSFTi5LhZOzABmBz1/1G0CKQEmccBQDX6BVgcXV7iKuDLClLU4DpI8Crn5fd4pxTTkgNLSGWEoBT3XAcE2s43/VFPE9CrvhCgWUKbPT2gCW6B7FubxZJkpCCnZKmJf9Ki0XLmhAUlC2K3V1YGpgeRt6xmpVK0PVGXolEIQJifmCgroO4q/LI94bW/DkwzDMlN2YUAQVBwaiWSMtBWiUSS9/4rEHcEKTkdGvE9MtQUpJNnUS5x3iLbneN1kak2hUASeHrKVpV3QJlMskEs4WkCwsHYX/AOR9Fpp1SjMCgUswILMe6cZyLxscPKimaFFlpLGzbk8/E4a8KbqLkg3SGa9wyXHS4geWVtfPjChqqELBclIT5ZD7bkdLmBtDNUhKiv8ATi25KcecGaadWlShesXDclW82BvA2iQO/LVsBnkSD+8Snp2vKwYFxFSmCibJpA8CCXvk7PBeuWmYlcwvU1Ia+4p92Hnm8RnS6pMtQY2DuT+Q1YaNDhFlFkkJPJNrLxg/MGDWPLLRcppRvyEkDa0FGnDOclzywerir2iaZjJBSXYJNxe/Xz94q4oUplTJbl0pJ3Dux8N2OYz+GTGQpw4oSOdlHboLX2girhfr9w6mvqJzd4PUBkDbBvbkPeFp5wSqa92pUB/VRc+ftFCz/BSWBAKgWu4KVK5fyu/97C8YW1IAKe0QCQB625C8Cim+H5oAfihJmFabJSSh+oASbbWf/bGnodT/ANsALqF08xh/rGdrVCqZJUSKjWk4DkE4OB/baLS6JYIJ+QKBe2DUGJYEEA2jSXiik/QXUIRPT2aVKDnvC2d8dLn1gXhc4MoflNTm3Vn9/UQ/CuGqnFSCcAqBBHeKQqzu9wDs/dvmB+IyexKQkEPYvZ2Y3HnDqNuN7CupslJWKgGZYIJfex/bHOBOJLqQsDL5cFhUokM1xa0XcPnhQawcPYBgx5+HpFSpiQQQO8Rf/TVbLDOb7YjOOpew0akjU94sRcDAY3SOXTeM+fIebNSFMyQR3TbvBRuct9mL9BMUV/K3eenZwA2Dnl/xFfEpwTOSFggKQpDtvg23vv1HOMlqdLyKlyG0mlABDstYe5BYsXvZi9otlzE5yT3lBrDYvzHhzjNWVAOouxLC57oYOSMPluXlEdNOJItapNIyLl3tz5dYpxb22SKe4UUg5WarjvBnS5y5H7wXxOYoIKkgrCSGL7K23zbxtEJqxNlqSuy0EG5/mYm2ABvB+mQhck1NdDqbk1Tvtk+9uQ8lVaBGXptJUZiiR2StkkPdjZnY59PKL+KazTpQlMoUKSmklKmBBFypsrLDngvzgLTIK0KIBSkEhzZRcncbOQG64N4gNEe0UlIFrkBaXDs1wQ/lh/GLa8VyfIEDHWfqTUeYVa97M3PrvcwoN1RlBRNQNTKcJqBsA4ZNhbBv6wo0VNXX5CjX1UqhKSokhwo3+ZwElhsLiApWoNUodBYYZ02vd2GYUKOPB4sdsthM2cAmXYkmpPoQz9Lfe9+sLhAppqbfPdPJ22hQomkq+v8AsRRSmYHItSAdrOAceCYz9YhkpWHBJSLHLd0v7QoUawdSr1EWT5zSppBN5mTyP+PrA/FNSROSBulHoUiHhRtCK4vv/oGbv4MqIod5hS2BcAAO+QS0OZFM6xBqBuHy5OCB+r3HKFCjhUndfOv6LrYLL1ISJilJ54ybW3beJJQFJJpcKckPzB5npjrChR0NUrQuokKTLQgj5bi2ATSd+tvAxRKmJKUqH/63GdlJB+nsIeFF14b9f2SyvRTnaXcB1pHmWf0IvaLpI7NSUqLOSmrb5vl3N+bZ8IUKJyLdef8AYIfj0laZRLqUJa6XqDd4lkszgAMxBPzcw8ZiEd2eTdkJ6i5SSGOzH2hQoXZ5N4/r+v2OS2aGgmEyFlu8kpL+bDxsSPOH4zKpMpRuq6FEKIApv4nPtChRV1l+r/CDoEzeHJMxKmCSUlLhndgBgPj2tGaZyiFppFKQoEljcENY7jnChQYnad/NsUkX8Bl1hK0luzX3gR8wIdjzYg3grXyUzlqOSCFOzO4Y90+PPMNCh5bi210/oFyMGRqGmqQHsCls4Lm5H3aC+0CCkKq2USDZqVltzeFCjdraXoJBWi1hUFNU7pdyP0gG7P4EX9Lk8blVSwd0rBAAADkWfwJHteFCjky+HIqL6GVxRNJCUmkhu8lwC4ULpdsHI5sYokpWlaEIIUXfkC7FJuXe31HKFCjaL8F+hC5lmllKZalMAVElJJUCRkEF8E5jU0inlsBcj+4/MTbI8Qbd5woUY5XqwMaRpy6ZaCyqmBJLOod1wx6jHKBJkxRWU37Q2N2wRZ98bnOIUKOqDtu/KxIVBSAEqKrXYCx3HeG3RxChQoqxn//Z">
            <a:hlinkClick r:id="rId3"/>
          </p:cNvPr>
          <p:cNvSpPr>
            <a:spLocks noChangeAspect="1" noChangeArrowheads="1"/>
          </p:cNvSpPr>
          <p:nvPr/>
        </p:nvSpPr>
        <p:spPr bwMode="auto">
          <a:xfrm>
            <a:off x="28575" y="-2125663"/>
            <a:ext cx="6667500" cy="4429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6991" name="AutoShape 15" descr="data:image/jpeg;base64,/9j/4AAQSkZJRgABAQAAAQABAAD/2wCEAAkGBhMSERUUExQWFRQVGBUXGBgWGBwWGRcXFxQVFRcbHxwaHiYgGhwjHBcUHy8gIycpLCwsFx4xNTAqNSYrLCkBCQoKDgwOFw8PGikcHBwpLCkpKSkpKSksLCkpKSwpKSksKSwpKSkpLCksLCwsKSksKSksKSwsLCkpLCwpLCwpLP/AABEIAMIBAwMBIgACEQEDEQH/xAAcAAABBQEBAQAAAAAAAAAAAAAEAAIDBQYBBwj/xABBEAABAgMFBAgCCQMEAgMAAAABAhEAAyEEBRIxQVFhcYEGEyIykaGx0cHwBxQVI0JSYpLhcrLxFkOCwjNTotLi/8QAGAEBAQEBAQAAAAAAAAAAAAAAAAECAwT/xAAfEQEBAQEBAAMBAQEBAAAAAAAAARESAiExQVEDcSL/2gAMAwEAAhEDEQA/ALmQuDZcUU3pHZglKxMSQoOGNTVmbbF1Y1hYdKgQwNC9DlHVhZWUAmsFiWQYAkiC0TWgoqWojMwYFvrFSqaDEqJ4AgaMmSx+aCLOhIZoqscTonFLRF1ZTJ+GG/XBAarU4rEKZsTF1bpmgwsUBS51IeJp2wNEkxGVCGibDaQEyTDmgUTmh6bRATRyGmbwhFcB14UNKjshEwHXjjwnjkUJ448KONBHHhPCaFDRyONDo5DQ0iGKESEQ0phohUmIVJglSYiUmLoGKYUS4IUB8wpXRni6uDpFMs05K0qUzjGHcKSNCNaEtsiiCNkSoD6RxHrSenKFT5RQoGUt0kMQsKcVI3fGCOknTIyEtLHaxF3yGBVeRAOUeRS5jbm2ZwSbzmkEFRUFZ4q1d3rrUxrpMeyWXpdJUkLJwg4XJdgSCWNP0kPui1k2tKnYgsWLaHOPEbJfaRLMtQOaWOyigd79oa6RY3L01mSCqgViwiugSkinlns3xqejHsQmmJhaCRWPPrJ9JUrAOsSoLyOHI5V9fCLdHTezKqFvkMmzAOvFuRi7KjUTFEbY6hRMUv8AqyUKgKJ4AfGI1dM6uJf7lewipsaRK1CEbQd8ZxHTHbL8Fe6YnV0tlN3VvsLesMXVx9faJ03pGOtXSVanwhKRpRz4n2isNsV+ZXiYvOs949C+1UKLYkvscPEyLWI8z6+LCy9IpqAwII/UH884vBPbffXRtjptwjFzekilMyUp2618ohXeqz+LwpE4XtvPrwaF9bGkYYXysDfCF+zBsi8Hbci0R0TjtjE/6jW1W5Ugm7+ktWmfuHxHtE4p3GuEzbEiVCKH7cl/m8HMRq6TJGQJ8onNXqNIFCOvFDZ+kKFagH9VPPKJ0X4gnDjS/H45ROavUWzwngM2mELRwhi6LeOFUQBcLFDDUpVEajDCYYTDDXesG2FEBQIUaHzSk19InRlEEpILg+OyHLdNDyOhjztHLl6xEFsYIlkNnEM6Q/dgglMwHjDFCtIGBrE6JnjA11YOcJMyOGscw/OwxUWVkvmaigVTOtd3hF3Z+kSSlzRQZxoa1aMonYc4l2axqWpkbaz3kiY2Eu48OUTTFgZkBy1S1dkYeW4ql+VISn8YvbPLcgmHKmboyliviaijuBoa7s84Im3+s6AU8432nDQGfwhGdGV+15mpHMRPLvYv2gG5w7OGjFrGpjotw0eKFF6JJYggbc4IFtlt3xzh2cr1FuBhqrcnbFakKLMHfUQjLJLMXi9HI762+RHjD0zTAMqxLOSVHlBKbnmmoSRyi9xOKJ647TEU+Ys6mB5lyzjorzh8m5Z2wiL2cVLKt600NRvz8Y7NvE6BvOJJd2TcignkYll3EtR7qhyPtFnuJxRN2dJlIACi42E05HT0i+kdKUE90hO0KCvKKAdFphjkzozMQMSqDj7Q3zTPUar/AFDJ0WTwHvEaukssfm8B7x59a585KmwqYEju5h22RqLHcsxaHBGQUxUHZQcU05tlD/z+m+lwvpNLamI7mHvEtnvyWv8AFhOxVP4jN2i7lJmIllsawVAAjIZkuwpsfQwRM6Or/Oj90XPKb6aH7Tl/+xH7h7woy5uOZ+ZH7v4hQ58/1evX8eOSi5pnE4INCOXtAUtTQSglhqMvkx4q9Bs2TgqKp2/A7Ici0QTImjLTUHOB7VICTQU2iJL+U/46UpVx3ZQ3ARSOyJZ2UgxNnFPjF3DAbZbYlCYKXZUkjT35xZ2W6EkPjSNC5A+MNOVKJD0ArHSitaGNAq7JY/3Ek7gT6CD5Vgkn/bmL4I94avLLiVsgmTYiRlGukXekGlm/cUj1MWVnu2YcpctI8f7Uw2/wyMJKsCiaJJ4AxOq5Jv8A61eDesehJuJZzWgcEH4kR0dHNs3wSkepMX5Ph5wq4Zv5D5RFOuyYPwKb+kx6cOjidZqj/wAgP7UxJ/pqz/idX/NX8Rr5T4eS9QQcj4Q4Wc7D4R6/J6Pyk9ySBvIKvMxP9iMaSxySIuMvL7jvFciYHxdWSMSd2pGwxr+mlvTJkhEouuY9QXKUNU7iXAHONaixrDPl6coknXelYZSSr53iGRdeJWZOEgglPCnpHo/RG90zUYJiSVppiKWCgzgYssWdMyA9axopNyISXQhjw/iC5dmI2DfX4QyAZMyWM0fPhE4tkkDQcgIJC06rHJzEa7ZLOoPKvjFRSX/0tkWVIUQVqUWCUkPvJc0HI5xTXR9J4XOCZqESpRcYnKiC1HoAzsDTWNBarHJmd6WFcWPqIGFxSHcSkeAPqIUAdMvpFNnUiXZhLWVJCys9pICnwgYTUtV31FIppH0vLEplSkqnYswpSEYaaAku7hgR8ILtv0d2da1K+8JUX7wFdwCWAhkj6LrN+JU4H+tH/wBIYmh7N9K5Kj1sogaGWoq8ln4xqbk6SItIeRMxFnKPxpqxdOebVqKwPZugllAHYC2FSosTv7IAixu3ovZpCguXJSlQdjiWTWhzgCFLmnRR5e4gZaFapP7f4i3xHYP3H2jste1+OL2jQoik7/CFGhDfmV++OxR8vfV1A930giyyVKcgbqNEE2zzfysI7Z7SU5CuR3xwytrCVdC1gVapy7XmPmsEfZC0ZlKqOygB5Yng66Z6JpCXWFNk4S+2uvOLuTcyAoq6lKidVKKn8BDKbIyUtAAYyzi/SWHqYNu24pkzvJUBwOW45Rr5EoJyQhJ3D3DwT1C1jLFyeNYmsobp6tRT1K5mTnEluW3xi4uy7pTOqWUF8qHTa58IurPcU1X+2w2lgPWLWydGAKzO1uSfU+0MRmZeHGUiROIB7yRiSafpqIv7NcZVkhP/ACPwJ+EXkmfLSkBKAE6MzeIh5mp0ZuHtFwBWe4SPyJ/pD/AQULqQ4ClkqLsHAcDNhmYmSgnIgcKQ5N1OoLJDgEAgDEBsCswIquS7tlj8L8ST8YIRZUaIH7YnlSEDe20vE/WDaIAdEgD8IHh8IS1AfPuYmVPAzaK+03hJL0CjuFfEQDploQ9Uk+B+McN4IAoknw94qZ9sRoG5KHxiFVrfL4t5j4xBZqvZWiQPOOfbK/0je0VC7TviI2nhzgi2Xeizmo+Q9IiNrJLknxit+t6Bo5LBckk+NICx60QuvTqnzgFSgaPyeGIkJegG/WAsTb5QoQocC/wjovKVoFc29xAcqVUO29nJ8veOzWBLO2+jfGAsZFtlKocXgD8YJ61CaOw4KHpFB1w3N874kBBFMoouVW2Xof8A5KH/AFhC8EZ4/Dtf9Yo0pD5R36zVsQPOA0CLcn84MSfXEHJRflFHIlFTvTfn8Y6SA3ZPHN/AwF2bUPzHwPvCikx7h5+8KLo8js4XMLJS52NWCVdE5qiFKQEjUYgC3AExSS5qXBUC42FjwfSNLYumCUAMC7M6mWRwJo+/hHGe5ftu+UVk6MWgTQUWcYU6gqNNrns4tWjQS7rmgsllHWpy5BoBsPSLEvGbROxk5GapIOwYe624Rd/6gWrM57kg+Jjc+WKp5Em1IWRNUlSeDNsamcFLtNqB+6n9WlmYoCubvEls6ZJs6O0hS8T5ZU0zDRnLx+kiYpJEqUiUadpXaVTcezuyMEbCwXlaAn7yYVqeqsKQG2MBx1iebec3CoYiHBAIA1EZCzfSPMTKBm2YKJymp7KS1MglvBou7n6dWe0KwECWs5BQKgebU5tFVn+jd02qyzHQtKQQygXIUN4ca6xqLxs5nDtLmpUzYkLUANrJxNWLKXPS/ZQCRWgFPaCPtBKz2kvvKgT5iCJ7gtExEoJKFTgmnWKDKOx27zbXeDp16TMQCEU/FmCKUajZ7SIA+2pMpgoFOJgGqC76pFMjnsguZeNlCcaiEpp2j2U1LCoIG6CnfXZp05BokTOm6ygeafhD0XvKZLEkK7uoNCaVL7eUSi8UH8aecAIsnWS+u7ygWYSf9gD+kGLKZbmqAFDcQX9tIiVeL7PH+ICrXZlZ4VCIloUP8RZm2mvbG4ZN5+0CzlB3xH4QASZoyaHdYIfNSkgMoOXo4ccnEAzbQE97k2Z4seMEWNklYlMS2xoK+rJQpjh/5OfgBFXIthTUecE/a6zXPy+BiKNMpfaCcHIpHGKW/L7mWdvuJkxw7yw6RVqqNH3CLKzhM5TYQlW6j60b2gO2WZaFfiA5+rB4qqKxdN5a14DKmpW7N1eMgjMMkvodI0s1agKyyBnlQ82B8zFemdMGS1fuUPeFOti8iVq/5EgwQeJiGYoI3vlEXWS9PECvqYr02kA6pPP4Q5VsJoWPEP5tAFTESyXKlPwY/COplI2zODhvQxCZyNhbi/DQ+kDqkyyRoefwEAeqckMEIA29pQJbbRjExvKtUim/2iqVLWlOI912f4bYjUVn8X9wgLH7Vm6YQOftCivKlbQeJ90xyKPKZccK4iDR1Mx482OsqTSkEWG95svurLbD2h4H4QIk13RyZQxYtaOy9LHDTUDeU+xeLW6xZpxZPVpJ/OUoaj5ktGEUciKQ53941LWL5j1mV0flMky1pURWlAC/4cyc45LlCXRKUUJrhrXfQ7YwnR7pYZM5KVnFJAIw56Fsq5tSN+u/JeEYkykhVQVKYkP+svHRiw6ZayQ1Ru0PpDDM+f8AEMWHTiSRhOqajxFIHKmq9eDfCCJrXd6JyWUkLbQ1I3+kVkzotZiw6tjuJHxg9E5s3pxixs98oAAAIIzVmSeLeWUEA2Po7JlsZWMBJcYpiwUnxw7eNYt02pTCj739njqOkGlCPzM58P8AMUl49Dpc9JwWqYgqLkLWpYZqggna9IKvkWo7Fn90EWRQW4BBOwLY5bCXjzm23HbLAAbPPM0FwpKQlkmgHYUou+btDbu+kEgJ65JxBu0hTE6ElKgoPtYgboLj0222OapBEoolreipjqSwd6CvCH2O614PvVJUrMFCCgcDiUddd+6MxdXStFoITLmhzTAtgp8tjHkdchFuLTNSlRXhCRVRUyQAK1zDUeAktSCgj7uYQXcgJITm34sRemSTnBdmsUrF96sYfCu/YIBuu+zaQpckJnBBAUUqIYkPRwHfc8FrvU7EPvLMebQE9s6K4i6JlPT3ECno1NyBSd76xMi8Vq1QDuWfhEknpJgOGYB/Ukh+YevjFAFks6pJONKCrUkqB5CJ7faELqlgXqDiSCG0JDRbyL5kzKZkbQARpkeMN+rSpj9zaKANzFX9xSAyRUHNOYL+eUOVtDHmxi1ve4kd4TAmlQE08XeMsqdgdlYtzkHxaCC12naktyPo8IqSpmb53QF9bfe1SATiD7hnxiQMRSu54IvhdSGopXNTHbqG+dIUuwy9cb/qA/iFYL3kJDTCpJyAUHZthDkDjsEWdkttmUOytLu3ePgx56aRVZu/F2izICrLIEwkHFjVQCmSX7XllFBdvSSbNURaLLMQ1SuUHSkDMlCnPgSdgi/6X2i1gJTZQiZmFVVi/SAAQDkYjuy/ZpCRabFPkjIrlpMxD7WKcaRwKoKt7DdPXS0zZU1JlrDpKkkKbKrgGFEybdKIGGYlt7g8wawoD58WqtK8Yk63LYY6QM3eIJi6xyxsZzjnWAitDDEzQXehiKctIyziYupphYcIhmWp8s4UkOM4OkWRDOB5RqRLQMk5P6xe2qeiaoqWqYnWoCjuAYhvSIElIoSAOGvPSIJspWHE6urdnIOF3pXbFRobmvuTZS6VzFYhh7eECvmk5xbf6ilKBU6UgEBi4U5yo1RQuXpsjH2BdmqJuM1DEAGmrjEN23KIr5skvGDIIKGGigX1fF80gjdSr0lEOZspJYdkrANeMEotEsoKwQUgEkguKZ5PsyjyxONJYv8ANYllWxjQljmxPyYGPQbP0klqISiTNUVZFMpRJG4qLNBBvqSJgTiUFljhXJWPEYW55b4zfRy+x1yJc1XYUCApR/8AHSlTkNNlRGzmWIJLgkqSTps+dDF1L8Ab1nzAkdVKTNWT3d2n9VSKBoyosMxyu0SJSASonrSiSo64Ugl1HY/jG4tGNQdtjmrFssyYglTpeHDNkImZsVgFgRXfBNVlivux2YDAJGIZESwpQO0KY13vF/YL7+uy1IQStOEpWkgihzBYZc4pE3FYwS1nSoK1LnDwBLRo7FfkqzpwIkpSGokJKWqTmBkXMFT2WxfV0LXJs6JLhIUZZUHbIlLl+8anbFdPtS1ntHlp4mHzr2xl2LHMk4j45+cDLmvw+c9sEOTM1Ci/9XvEpmc+Jgeg+R6fxD1lLd2u0OK+EBIVh3w+BiWZb3zWrmVCJLmt0uWSJmJSCAzAEpU4rWrNnwiyN+SGYopvSa1rk/nAUlFUd/N/KEmzgEd/hlF3LvOxmmEgnNkt6GOdXZVBgog6EOGpsLvV/GAq02SQc6neG0/Tr8tE31OzZupBydTtz+fOD0XChY7EwvmxZ/AeusNX0QKh3vEBj7Z6xTFULrxd1SVcFP5+8DGRMlqOBTEHJ3B+BEW1h6LGVOxoVkcilgdQaEZFi4jt5JQp+us5SokAKTro+JI8iOcEDyL0mJAcBNKlFdn4WfziwlXtMNBXVi6XerCpc8DFZbbnmobCnEihB7yhudJBiBFpWMlseAceTt4wVfC/X/B5P5wozxtE78yf2J9oUVXm/wBUA0iObdgUBpygzqqZxDhMc5MatQputAGTxBa7KAmgg1YpQ12N/MCrIIqfCpjSAbJnk8GrtLBgM2rqIhEsPkeXzxgizXXMmuUIUsV7vaJjOLrSXRcctKEzKTSpINUgpQ4qGcuoFwSQGbKrwD03tBKZScQL4iQmgDAAU0zUGYRbWDrpUtMtUpOFIDKdmxEqIIS7mo83il6QSTMUFZMGA5xqss0mYRDkWlT5xIqSzgw0SwDEVPLINavrWJ5VgCyBiwg6kP8AGpgYgAV11H8QddN3T5x+5QVNnu2RGmn6O3aizOoFSlmneSQWqKJc+Y1i0mW+YouVAv8ApD+Obxe3fd6kS0iakBRSHxAklRAxAMKB65aikDTJEtRKQBl+Eg12spqb98ac1bJmkmqiGrkS/v4RPgl7SSdHwer+kS/YZzBWl3YYHBo47pYPEc67FSzU0OhBJ45U5xERrlAHJQ4t/AMNx/qJ3MPUkxJNk4aPXVqsWdvDZEK3alRxb4wEapu4PvVXwaJpS00xKY7CD6l/KIiX/C/LKHS0CjoI5afLwBssjCSC45+zRH9YBLZHgW8vWCJd3I7xdqVFDkcxnshi0MrEgg0ZlEGrbGIBpnFDbTYSKKpsr7FoZZrPUDHTjt3xNLJxdpIO6jGulK+MPs8mXMJBeUoENiNCDTaQ76PWAiXd6gXUFEHjh+IOcX0iyS0pSpScLkBgwAAqSR4ODEVlt4Q0tanFB2ijLKoFS3GCF2bArsuklyGyNGOXtFxVkifIYYWxUoQoUNcw+jtoYNk2iWHIKmc6GmuQD67NYzabBPIYKLDR8m3EDLdDEmeipyNASVl32MCByeKutP1iFJoQQcgaPxxP85QBedhM0ntoFCA6WLfirnSmW2HSLCgIeZ2iWcKqz6eO6CJ0mWQwJBJcMRTcxILatAU11WKfZ1qCSJktw4d6k5pdmMWNskWeZ3khKiM6Av8AO2C5c5ILCuE1O/YHOdXb+IQs6CpyynyJAdiDqBXjFTFHN6Jqc4VunT5eFFiuexZPWMMmQs/GFFyDxHHENoUAHeAF20mgiMS1KNX5xzaLrio5tE0q7lrDhJUl2BAy4nhF/cfRwHtKAWRVndKQ9XISoE5MNtM41Js6JMt0yytTv2mZL1LMOO/hAYu6bjmJViUoAaN2lHl+Eb89xjUqtQEsJQVpSM05uauSXD5iIbvkLXMKlBSknaTQ6fJzbWLXEwwhJCWoSe0o+3tBGavC9EySMQcqcgGhGVTXM08BACb7lropFC3aCgCNulY1l4WEzcKUypcxiMSlDEQCKMoZBtHrEdnmyZTgSkKLkkqTifxLeH8QDbF0YkTpOKStP61TAXGrM2Gg1c1ium/RbNUT1cyUpvy4mbwaL9V9hZNOyzMRhpscAt5HfBtp6Qply0YQWJqezkAWJws24bNkXBnLL9FLVmzgcLOmWkrz0o5flG0ue6pFnljCgAgviUAkltWqR60NBGNu/wCkCbNmMZONCqDC4OwO9Kaxp7Lb5hl/eSlSipxhxA1OZBUG+HrE+AbPmhbkrTgNKF3zyYhsxxaGyLplpqxUdQCC1drOTyahiNM5IISFKUs00LUBwls2pnTfBkqzJwj75LaUyBZ2Gg56xQRPScPZYLdkglQSWIIIwlL5UDwNMRMOMP8AeKJIQUgpYnI0ptjk28pUtKUyxmDiISAp6YRiCqDcXB2iIZKJjkpSHBJBIJLKBcsGOVKcogrVSZkwqxy8LVASgsAM95IDGmjuYp5tnBNMzV6v6xoSQibiVQhqlxucjEAqlKeDw9V1ImOplEJzwhwSwcAkPntgjKkhJcqPhFjJvJEx8bA7iAVZ6HLIQdOuQjJJAJYNUvq7EsPOBp1gld0qYmvaTTKj4gKcogjROfurKiKVLU5OPCJesCnxIKCNdPMQHNkIAYKSGOb57+yXaJqqSz5VcDs+JFNaCCOqSnRa3Y1xhtDQR1YNGUHGpYkvlm3lFYuUsOaV1xN7VgWalRPePBz61hov5TMSrC+YZOLy08Wi/sF7JShCJpAUWCVDKrBNC3lGDRZ1gir+bQQiapCwoAEJOIOVAvQ/iiyj00WcjMmhetXbXwf1guzWhLOCliSG2nWrsd8ZE/SKlI/8RehqQz61AMMtvTKZg7KaKyKS4rsGHT50jS61xtASSMIBVuYq03PDkTkhwAB5VYZPTIabI88RfahUTJtHpio/grdpHJfSJQfHMUc6FSvakNNegTp6RmBiPA82MBi8wSyRhatBhemxtvrnGTl9IqFsRozFY8cnjp6RqKg4oBUA1z0d+cNNahN8JapY8P8A8x2M8npDLFDifeAfPWOw0eKhBBZi8aC4bmnLUCHZwxZxu03QMVJOoixsN9z5SkrSonBkDVLM2R3OKRwn+s/XXh6bKsv1WzpSEuQHIIxYlMDkEmubEiggVFhRMEyccY7PbQhi6UjukkUrsw8IyU76Q562pgSTXqxWtDU1jk/pApaChLpS9akqrt2xvuVnmtnKMkS0KSeymqcJKWOxTl1VfXXKBb5tyAgDAs4i4xEgg6lIzDvw3RmpVvUghphUAlu0+TaBqDdDPrylFy6iNSSSObPGtZT22cR2AQBqEmr51JD7I7YrNQuhzRqKNOTCApktZU4cnc5ej61JgkW2aEsqW+jsxHhugysfqhNChAJoApRSX8mPKEbuZwZQUaZKJbM6O8H3cJq0pxKSlIYAgudQKcQRxTB5CCQkFSiznEEGgejVKT4CLgobPMwL7MtKVMwITkHelC1QNmUFTZ5JxYkvtOh2h9d7wXbCnEkdouO7gADnUrZiTR6h35Qpt2KBSykigJQwAL739DBTbGgqolIID1SQMw+ZDg5V3c4ZMkzVEJwKNX7Kg1Nf5iwtEvLq5YDMKpoS7uCHcf1aB44q9OsASAlMxu0Ut3XcghTEMTllUxAE6JTDErGWLAlQap1fQaCJ5UyZNDhKzsJISDo1Uh6bPKJLVbJMsEJKCSKFw292JeApV4qJSQBq6jQZUYGg10gLFUgIYKVhcAs7F1Eu+EudKcYsLPaUqs56pkVZT6q3vWu01YxRWRakKaYsqByBUSGANQAdQ1WDc6RSL0WFHq0lslP2g2gIZRBrtHGKLWahJIDqDgEBJKiVajbnq7QF9mGYMWAPWgUCrXU1y0ziGz29SzjDpL0Z+05bvbGGW7lBUm0YgRhSo1CSAWOhBVhY1bJ+MQBSrMUlylSkmuVNveYGILZZlqWSh0OKv2o0tkWkpIUjCeyx74ds6h4ht0hakEEBbKAZw+EFiQSNjZl3NdkMGRNnmpqVYhvOnB6+ECqtAIoHbYljGtnSJWFKUgg1frUGtage4pAy+iQUuk5ANWFEknQO7+A8ImDIrtAGQIO8xGbYrbzjVXl0VWhJVgKm2AKJ8G4s2hqYzEyUTVI8vloIiKcWavJ4KslsCTgPd2EOHiuW+358IdLm6KHk38wRaTwnMJDc4FXPOynzujuJg4NOMLEkh2c7/n1iiBSiC9YPk2nEA7U2uRs4wCVp2N4/COTJZZxUbj8M4C868imIU2f4jkZvriP8mFAVBlEF/l4ls5JG75zglUxJz0jnZ26P8748evZJiJBq4cbtIfLmB9eVYmo+6FMs4z10jOmfwQm1Fs8ocm1eXzSBJcttuvjHcGekanuz9S+d/F/ZZ2MJeYkuWAKmUH89zRfykIRhT2lFIUeyVKz0fXT5zwCU7S9c4tbDfy5ScIbNypu1uBJzbR47+f8AWfrnf8/4vPttL9oBOE9nCG3nsmmZ27Y4i2kAqSrESXxN5Fhm9avnR6xQCck1ftPqYebQcgWepeoJ5B46T1rlZZ9tEm/CT94BsxAtRiDQ55wMb3wuAUqBox12dyvjFGu0nVtwGTRCq07hF0aRHSHsqSKAtRk5je7wBbb1UoYQpKE7EpCQfCKoTMXzTzMLiOYhqCRMJ1feW+QI6+EuFORs/wAR1EsJ7zKGXeGe5i/k0Qrn4e6w394+cRFhJ6QEOFB8tXFNx9Yt7GEzk40HCrNSWc8t1Af5jPWE4lpYpxGjlNOJMSz5BQoYJjl8w6S+6teMVV4JS8UsoVhxFgXCQat3dKAOG2RfXpc7JoGwgqxF2bstlWpxbcsoxCb2mpKC+JSKhTkmhdi+Y4xq7P8ASOgywJiCF0cJDoJ2guCMgffOKI7HaZq5geUpsXZKQQVl8u33hTM5Nug8WJSVJT1cxlkkoQe4zAKBDFNCey7Dm0FXd0j6x8KsSSQApObq41BHHkXpbWZaVpSQUqoCCoNU5lhkcqjbBoD9QmdWQ9Az5oU4AFWJCgznPZy5MsxCQSkqT+nNLg9oVoalhnvrBi+r6wOtSS1U1CVscPebdoc4gt94yzQYcjULT2Q1SQ77PGLgimJmy0uVlSA7uklTEsMiAQ27jk8ZLpFeElMxQlyq1ClKHZdxkxGY8NIvZvSIhIlhaVTlOKMRRiQlQDChId2pFZeBmTQT1bqACXIwEjUgdrGO0MtghUqgKhM7spaRrgNK/wBTnzistqUg0KuYr/ME2u0F2bCoUJdjTcAPloGmlRUSQGP5QG8oyiGTawKHLeYnmoaoPm0C2iSWcAcqwyTa1JoQIiCuveivP3ENIGhA+eEdFoSQxA8o6uzkVFRtI12RVRl9g8oUcc6ehhQFLLGX9J+MFDIcFf2woUeT19vTHNPnZBVjNRxHoIUKOfttMsdo8T6xGTWOQoxGj5goOPvD1JGyFCiiC1ZK5f2w+yn7tPD3hQo7+HP39J0ntDgIZOzEdhR6HmdI7Q5wwJGLwhQoCcBlhtX9TDZiQ+UKFBDZJy5w+Z3v2/2vChQEh1hqR6n4x2FFRPd80pm9kkVAoWo+6Nn0YUVLUVFzWpqdDHIUan01FjbZyuvQnEWaYWejh2pB6Fd06sTzxiFCjTRXxYpakhSkIUoDMpBPiYznWn6ilTnEJiwC9QMSgwOxiRChRn9Q2w2VBmglKSWTUgHVI9Iz17ywJkwAAAFLABh3ZfufGFCjNIqLRRVKU05wIvWFCjPn6T19rKyJHUvri/6mCZWSxpWkKFG0ivUgbBHIUKA//9k=">
            <a:hlinkClick r:id="rId4"/>
          </p:cNvPr>
          <p:cNvSpPr>
            <a:spLocks noChangeAspect="1" noChangeArrowheads="1"/>
          </p:cNvSpPr>
          <p:nvPr/>
        </p:nvSpPr>
        <p:spPr bwMode="auto">
          <a:xfrm>
            <a:off x="28575" y="-2400300"/>
            <a:ext cx="6667500" cy="50006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6992" name="Picture 16"/>
          <p:cNvPicPr>
            <a:picLocks noChangeAspect="1" noChangeArrowheads="1"/>
          </p:cNvPicPr>
          <p:nvPr/>
        </p:nvPicPr>
        <p:blipFill>
          <a:blip r:embed="rId5"/>
          <a:srcRect r="46332" b="3959"/>
          <a:stretch>
            <a:fillRect/>
          </a:stretch>
        </p:blipFill>
        <p:spPr bwMode="auto">
          <a:xfrm>
            <a:off x="3200392" y="2514600"/>
            <a:ext cx="2728680" cy="3657600"/>
          </a:xfrm>
          <a:prstGeom prst="rect">
            <a:avLst/>
          </a:prstGeom>
          <a:noFill/>
          <a:ln w="9525">
            <a:noFill/>
            <a:miter lim="800000"/>
            <a:headEnd/>
            <a:tailEnd/>
          </a:ln>
        </p:spPr>
      </p:pic>
      <p:pic>
        <p:nvPicPr>
          <p:cNvPr id="126993" name="Picture 17"/>
          <p:cNvPicPr>
            <a:picLocks noChangeAspect="1" noChangeArrowheads="1"/>
          </p:cNvPicPr>
          <p:nvPr/>
        </p:nvPicPr>
        <p:blipFill>
          <a:blip r:embed="rId6"/>
          <a:srcRect l="11121" r="31510"/>
          <a:stretch>
            <a:fillRect/>
          </a:stretch>
        </p:blipFill>
        <p:spPr bwMode="auto">
          <a:xfrm>
            <a:off x="228600" y="2514610"/>
            <a:ext cx="2801219" cy="3657589"/>
          </a:xfrm>
          <a:prstGeom prst="rect">
            <a:avLst/>
          </a:prstGeom>
          <a:noFill/>
          <a:ln w="9525">
            <a:noFill/>
            <a:miter lim="800000"/>
            <a:headEnd/>
            <a:tailEnd/>
          </a:ln>
        </p:spPr>
      </p:pic>
      <p:pic>
        <p:nvPicPr>
          <p:cNvPr id="126994" name="Picture 18"/>
          <p:cNvPicPr>
            <a:picLocks noChangeAspect="1" noChangeArrowheads="1"/>
          </p:cNvPicPr>
          <p:nvPr/>
        </p:nvPicPr>
        <p:blipFill>
          <a:blip r:embed="rId7"/>
          <a:srcRect/>
          <a:stretch>
            <a:fillRect/>
          </a:stretch>
        </p:blipFill>
        <p:spPr bwMode="auto">
          <a:xfrm>
            <a:off x="6096000" y="2514600"/>
            <a:ext cx="278945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93"/>
                                        </p:tgtEl>
                                        <p:attrNameLst>
                                          <p:attrName>style.visibility</p:attrName>
                                        </p:attrNameLst>
                                      </p:cBhvr>
                                      <p:to>
                                        <p:strVal val="visible"/>
                                      </p:to>
                                    </p:set>
                                    <p:animEffect transition="in" filter="fade">
                                      <p:cBhvr>
                                        <p:cTn id="7" dur="2000"/>
                                        <p:tgtEl>
                                          <p:spTgt spid="126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992"/>
                                        </p:tgtEl>
                                        <p:attrNameLst>
                                          <p:attrName>style.visibility</p:attrName>
                                        </p:attrNameLst>
                                      </p:cBhvr>
                                      <p:to>
                                        <p:strVal val="visible"/>
                                      </p:to>
                                    </p:set>
                                    <p:animEffect transition="in" filter="fade">
                                      <p:cBhvr>
                                        <p:cTn id="12" dur="2000"/>
                                        <p:tgtEl>
                                          <p:spTgt spid="126992"/>
                                        </p:tgtEl>
                                      </p:cBhvr>
                                    </p:animEffect>
                                  </p:childTnLst>
                                </p:cTn>
                              </p:par>
                              <p:par>
                                <p:cTn id="13" presetID="10" presetClass="entr" presetSubtype="0" fill="hold" nodeType="withEffect">
                                  <p:stCondLst>
                                    <p:cond delay="0"/>
                                  </p:stCondLst>
                                  <p:childTnLst>
                                    <p:set>
                                      <p:cBhvr>
                                        <p:cTn id="14" dur="1" fill="hold">
                                          <p:stCondLst>
                                            <p:cond delay="0"/>
                                          </p:stCondLst>
                                        </p:cTn>
                                        <p:tgtEl>
                                          <p:spTgt spid="126994"/>
                                        </p:tgtEl>
                                        <p:attrNameLst>
                                          <p:attrName>style.visibility</p:attrName>
                                        </p:attrNameLst>
                                      </p:cBhvr>
                                      <p:to>
                                        <p:strVal val="visible"/>
                                      </p:to>
                                    </p:set>
                                    <p:animEffect transition="in" filter="fade">
                                      <p:cBhvr>
                                        <p:cTn id="15" dur="2000"/>
                                        <p:tgtEl>
                                          <p:spTgt spid="126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cstate="print"/>
          <a:srcRect/>
          <a:stretch>
            <a:fillRect/>
          </a:stretch>
        </p:blipFill>
        <p:spPr bwMode="auto">
          <a:xfrm>
            <a:off x="1905000" y="2362200"/>
            <a:ext cx="5915025" cy="3552825"/>
          </a:xfrm>
          <a:prstGeom prst="rect">
            <a:avLst/>
          </a:prstGeom>
          <a:noFill/>
          <a:ln w="9525">
            <a:noFill/>
            <a:miter lim="800000"/>
            <a:headEnd/>
            <a:tailEnd/>
          </a:ln>
        </p:spPr>
      </p:pic>
      <p:sp>
        <p:nvSpPr>
          <p:cNvPr id="98306" name="Rectangle 1026"/>
          <p:cNvSpPr>
            <a:spLocks noGrp="1" noChangeArrowheads="1"/>
          </p:cNvSpPr>
          <p:nvPr>
            <p:ph type="title"/>
          </p:nvPr>
        </p:nvSpPr>
        <p:spPr/>
        <p:txBody>
          <a:bodyPr/>
          <a:lstStyle/>
          <a:p>
            <a:r>
              <a:rPr lang="en-US" dirty="0" smtClean="0"/>
              <a:t>Traditional Sector-Based View of U.S. Greenhouse Gas Emissions (2006)</a:t>
            </a:r>
          </a:p>
        </p:txBody>
      </p:sp>
      <p:sp>
        <p:nvSpPr>
          <p:cNvPr id="98307" name="TextBox 6"/>
          <p:cNvSpPr txBox="1">
            <a:spLocks noChangeArrowheads="1"/>
          </p:cNvSpPr>
          <p:nvPr/>
        </p:nvSpPr>
        <p:spPr bwMode="auto">
          <a:xfrm>
            <a:off x="5867400" y="2667000"/>
            <a:ext cx="2292350" cy="584200"/>
          </a:xfrm>
          <a:prstGeom prst="rect">
            <a:avLst/>
          </a:prstGeom>
          <a:noFill/>
          <a:ln w="9525">
            <a:noFill/>
            <a:miter lim="800000"/>
            <a:headEnd/>
            <a:tailEnd/>
          </a:ln>
        </p:spPr>
        <p:txBody>
          <a:bodyPr wrap="none">
            <a:spAutoFit/>
          </a:bodyPr>
          <a:lstStyle/>
          <a:p>
            <a:pPr algn="ctr" eaLnBrk="0" hangingPunct="0"/>
            <a:r>
              <a:rPr lang="en-US" sz="1600" b="1" dirty="0"/>
              <a:t>Electric Power Industry</a:t>
            </a:r>
          </a:p>
          <a:p>
            <a:pPr algn="ctr" eaLnBrk="0" hangingPunct="0"/>
            <a:r>
              <a:rPr lang="en-US" sz="1600" b="1" dirty="0"/>
              <a:t>34%</a:t>
            </a:r>
          </a:p>
        </p:txBody>
      </p:sp>
      <p:sp>
        <p:nvSpPr>
          <p:cNvPr id="98308" name="TextBox 7"/>
          <p:cNvSpPr txBox="1">
            <a:spLocks noChangeArrowheads="1"/>
          </p:cNvSpPr>
          <p:nvPr/>
        </p:nvSpPr>
        <p:spPr bwMode="auto">
          <a:xfrm>
            <a:off x="4724400" y="5715000"/>
            <a:ext cx="1516063" cy="584200"/>
          </a:xfrm>
          <a:prstGeom prst="rect">
            <a:avLst/>
          </a:prstGeom>
          <a:noFill/>
          <a:ln w="9525">
            <a:noFill/>
            <a:miter lim="800000"/>
            <a:headEnd/>
            <a:tailEnd/>
          </a:ln>
        </p:spPr>
        <p:txBody>
          <a:bodyPr wrap="none">
            <a:spAutoFit/>
          </a:bodyPr>
          <a:lstStyle/>
          <a:p>
            <a:pPr algn="ctr" eaLnBrk="0" hangingPunct="0"/>
            <a:r>
              <a:rPr lang="en-US" sz="1600" b="1" dirty="0"/>
              <a:t>Transportation</a:t>
            </a:r>
          </a:p>
          <a:p>
            <a:pPr algn="ctr" eaLnBrk="0" hangingPunct="0"/>
            <a:r>
              <a:rPr lang="en-US" sz="1600" b="1" dirty="0"/>
              <a:t>28%</a:t>
            </a:r>
          </a:p>
        </p:txBody>
      </p:sp>
      <p:sp>
        <p:nvSpPr>
          <p:cNvPr id="98309" name="TextBox 8"/>
          <p:cNvSpPr txBox="1">
            <a:spLocks noChangeArrowheads="1"/>
          </p:cNvSpPr>
          <p:nvPr/>
        </p:nvSpPr>
        <p:spPr bwMode="auto">
          <a:xfrm>
            <a:off x="2286000" y="4419600"/>
            <a:ext cx="949325" cy="584200"/>
          </a:xfrm>
          <a:prstGeom prst="rect">
            <a:avLst/>
          </a:prstGeom>
          <a:noFill/>
          <a:ln w="9525">
            <a:noFill/>
            <a:miter lim="800000"/>
            <a:headEnd/>
            <a:tailEnd/>
          </a:ln>
        </p:spPr>
        <p:txBody>
          <a:bodyPr wrap="none">
            <a:spAutoFit/>
          </a:bodyPr>
          <a:lstStyle/>
          <a:p>
            <a:pPr algn="ctr" eaLnBrk="0" hangingPunct="0"/>
            <a:r>
              <a:rPr lang="en-US" sz="1600" b="1" dirty="0"/>
              <a:t>Industry</a:t>
            </a:r>
          </a:p>
          <a:p>
            <a:pPr algn="ctr" eaLnBrk="0" hangingPunct="0"/>
            <a:r>
              <a:rPr lang="en-US" sz="1600" b="1" dirty="0"/>
              <a:t>19%</a:t>
            </a:r>
          </a:p>
        </p:txBody>
      </p:sp>
      <p:cxnSp>
        <p:nvCxnSpPr>
          <p:cNvPr id="98310" name="Straight Connector 10"/>
          <p:cNvCxnSpPr>
            <a:cxnSpLocks noChangeShapeType="1"/>
          </p:cNvCxnSpPr>
          <p:nvPr/>
        </p:nvCxnSpPr>
        <p:spPr bwMode="auto">
          <a:xfrm>
            <a:off x="4876800" y="5715000"/>
            <a:ext cx="685800" cy="381000"/>
          </a:xfrm>
          <a:prstGeom prst="line">
            <a:avLst/>
          </a:prstGeom>
          <a:noFill/>
          <a:ln w="9525" algn="ctr">
            <a:noFill/>
            <a:round/>
            <a:headEnd/>
            <a:tailEnd/>
          </a:ln>
        </p:spPr>
      </p:cxnSp>
      <p:cxnSp>
        <p:nvCxnSpPr>
          <p:cNvPr id="98311" name="Straight Connector 12"/>
          <p:cNvCxnSpPr>
            <a:cxnSpLocks noChangeShapeType="1"/>
          </p:cNvCxnSpPr>
          <p:nvPr/>
        </p:nvCxnSpPr>
        <p:spPr bwMode="auto">
          <a:xfrm>
            <a:off x="4800600" y="5791200"/>
            <a:ext cx="609600" cy="228600"/>
          </a:xfrm>
          <a:prstGeom prst="line">
            <a:avLst/>
          </a:prstGeom>
          <a:noFill/>
          <a:ln w="9525" algn="ctr">
            <a:noFill/>
            <a:round/>
            <a:headEnd/>
            <a:tailEnd/>
          </a:ln>
        </p:spPr>
      </p:cxnSp>
      <p:sp>
        <p:nvSpPr>
          <p:cNvPr id="98312" name="TextBox 15"/>
          <p:cNvSpPr txBox="1">
            <a:spLocks noChangeArrowheads="1"/>
          </p:cNvSpPr>
          <p:nvPr/>
        </p:nvSpPr>
        <p:spPr bwMode="auto">
          <a:xfrm>
            <a:off x="2209800" y="2971800"/>
            <a:ext cx="1208088" cy="584200"/>
          </a:xfrm>
          <a:prstGeom prst="rect">
            <a:avLst/>
          </a:prstGeom>
          <a:noFill/>
          <a:ln w="9525">
            <a:noFill/>
            <a:miter lim="800000"/>
            <a:headEnd/>
            <a:tailEnd/>
          </a:ln>
        </p:spPr>
        <p:txBody>
          <a:bodyPr wrap="none">
            <a:spAutoFit/>
          </a:bodyPr>
          <a:lstStyle/>
          <a:p>
            <a:pPr eaLnBrk="0" hangingPunct="0"/>
            <a:r>
              <a:rPr lang="en-US" sz="1600" b="1" dirty="0"/>
              <a:t>Agriculture</a:t>
            </a:r>
          </a:p>
          <a:p>
            <a:pPr eaLnBrk="0" hangingPunct="0"/>
            <a:r>
              <a:rPr lang="en-US" sz="1600" b="1" dirty="0"/>
              <a:t>8%</a:t>
            </a:r>
          </a:p>
        </p:txBody>
      </p:sp>
      <p:sp>
        <p:nvSpPr>
          <p:cNvPr id="98313" name="TextBox 18"/>
          <p:cNvSpPr txBox="1">
            <a:spLocks noChangeArrowheads="1"/>
          </p:cNvSpPr>
          <p:nvPr/>
        </p:nvSpPr>
        <p:spPr bwMode="auto">
          <a:xfrm>
            <a:off x="2819400" y="2286000"/>
            <a:ext cx="1266825" cy="584200"/>
          </a:xfrm>
          <a:prstGeom prst="rect">
            <a:avLst/>
          </a:prstGeom>
          <a:noFill/>
          <a:ln w="9525">
            <a:noFill/>
            <a:miter lim="800000"/>
            <a:headEnd/>
            <a:tailEnd/>
          </a:ln>
        </p:spPr>
        <p:txBody>
          <a:bodyPr wrap="none">
            <a:spAutoFit/>
          </a:bodyPr>
          <a:lstStyle/>
          <a:p>
            <a:pPr algn="ctr" eaLnBrk="0" hangingPunct="0"/>
            <a:r>
              <a:rPr lang="en-US" sz="1600" b="1" dirty="0"/>
              <a:t>Commercial</a:t>
            </a:r>
          </a:p>
          <a:p>
            <a:pPr algn="ctr" eaLnBrk="0" hangingPunct="0"/>
            <a:r>
              <a:rPr lang="en-US" sz="1600" b="1" dirty="0"/>
              <a:t>6%</a:t>
            </a:r>
          </a:p>
        </p:txBody>
      </p:sp>
      <p:sp>
        <p:nvSpPr>
          <p:cNvPr id="98314" name="TextBox 13"/>
          <p:cNvSpPr txBox="1">
            <a:spLocks noChangeArrowheads="1"/>
          </p:cNvSpPr>
          <p:nvPr/>
        </p:nvSpPr>
        <p:spPr bwMode="auto">
          <a:xfrm>
            <a:off x="0" y="6457950"/>
            <a:ext cx="2619375" cy="400050"/>
          </a:xfrm>
          <a:prstGeom prst="rect">
            <a:avLst/>
          </a:prstGeom>
          <a:noFill/>
          <a:ln w="9525">
            <a:noFill/>
            <a:miter lim="800000"/>
            <a:headEnd/>
            <a:tailEnd/>
          </a:ln>
        </p:spPr>
        <p:txBody>
          <a:bodyPr wrap="none">
            <a:spAutoFit/>
          </a:bodyPr>
          <a:lstStyle/>
          <a:p>
            <a:pPr eaLnBrk="0" hangingPunct="0"/>
            <a:r>
              <a:rPr lang="en-US" sz="2000" dirty="0"/>
              <a:t>Source: US EPA (2009)</a:t>
            </a:r>
          </a:p>
        </p:txBody>
      </p:sp>
      <p:sp>
        <p:nvSpPr>
          <p:cNvPr id="98315" name="TextBox 19"/>
          <p:cNvSpPr txBox="1">
            <a:spLocks noChangeArrowheads="1"/>
          </p:cNvSpPr>
          <p:nvPr/>
        </p:nvSpPr>
        <p:spPr bwMode="auto">
          <a:xfrm>
            <a:off x="3962400" y="1981200"/>
            <a:ext cx="1166813" cy="584200"/>
          </a:xfrm>
          <a:prstGeom prst="rect">
            <a:avLst/>
          </a:prstGeom>
          <a:noFill/>
          <a:ln w="9525">
            <a:noFill/>
            <a:miter lim="800000"/>
            <a:headEnd/>
            <a:tailEnd/>
          </a:ln>
        </p:spPr>
        <p:txBody>
          <a:bodyPr wrap="none">
            <a:spAutoFit/>
          </a:bodyPr>
          <a:lstStyle/>
          <a:p>
            <a:pPr algn="ctr" eaLnBrk="0" hangingPunct="0"/>
            <a:r>
              <a:rPr lang="en-US" sz="1600" b="1" dirty="0"/>
              <a:t>Residential</a:t>
            </a:r>
          </a:p>
          <a:p>
            <a:pPr algn="ctr" eaLnBrk="0" hangingPunct="0"/>
            <a:r>
              <a:rPr lang="en-US" sz="1600" b="1" dirty="0"/>
              <a:t>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print"/>
          <a:srcRect r="38170"/>
          <a:stretch>
            <a:fillRect/>
          </a:stretch>
        </p:blipFill>
        <p:spPr bwMode="auto">
          <a:xfrm>
            <a:off x="2819400" y="2286000"/>
            <a:ext cx="3740150" cy="3633788"/>
          </a:xfrm>
          <a:prstGeom prst="rect">
            <a:avLst/>
          </a:prstGeom>
          <a:noFill/>
          <a:ln w="9525">
            <a:noFill/>
            <a:miter lim="800000"/>
            <a:headEnd/>
            <a:tailEnd/>
          </a:ln>
        </p:spPr>
      </p:pic>
      <p:sp>
        <p:nvSpPr>
          <p:cNvPr id="99330" name="Rectangle 1026"/>
          <p:cNvSpPr>
            <a:spLocks noGrp="1" noChangeArrowheads="1"/>
          </p:cNvSpPr>
          <p:nvPr>
            <p:ph type="title"/>
          </p:nvPr>
        </p:nvSpPr>
        <p:spPr/>
        <p:txBody>
          <a:bodyPr/>
          <a:lstStyle/>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Materials Matter: Systems-Based Geographic Emissions Inventory (2006)</a:t>
            </a:r>
          </a:p>
        </p:txBody>
      </p:sp>
      <p:sp>
        <p:nvSpPr>
          <p:cNvPr id="99331" name="TextBox 6"/>
          <p:cNvSpPr txBox="1">
            <a:spLocks noChangeArrowheads="1"/>
          </p:cNvSpPr>
          <p:nvPr/>
        </p:nvSpPr>
        <p:spPr bwMode="auto">
          <a:xfrm>
            <a:off x="5867400" y="2514600"/>
            <a:ext cx="2751138" cy="584200"/>
          </a:xfrm>
          <a:prstGeom prst="rect">
            <a:avLst/>
          </a:prstGeom>
          <a:noFill/>
          <a:ln w="9525">
            <a:noFill/>
            <a:miter lim="800000"/>
            <a:headEnd/>
            <a:tailEnd/>
          </a:ln>
        </p:spPr>
        <p:txBody>
          <a:bodyPr wrap="none">
            <a:spAutoFit/>
          </a:bodyPr>
          <a:lstStyle/>
          <a:p>
            <a:pPr algn="ctr" eaLnBrk="0" hangingPunct="0"/>
            <a:r>
              <a:rPr lang="en-US" sz="1600" b="1" dirty="0"/>
              <a:t>Building Lighting and HVAC</a:t>
            </a:r>
          </a:p>
          <a:p>
            <a:pPr algn="ctr" eaLnBrk="0" hangingPunct="0"/>
            <a:r>
              <a:rPr lang="en-US" sz="1600" b="1" dirty="0"/>
              <a:t>25%</a:t>
            </a:r>
          </a:p>
        </p:txBody>
      </p:sp>
      <p:sp>
        <p:nvSpPr>
          <p:cNvPr id="99332" name="TextBox 7"/>
          <p:cNvSpPr txBox="1">
            <a:spLocks noChangeArrowheads="1"/>
          </p:cNvSpPr>
          <p:nvPr/>
        </p:nvSpPr>
        <p:spPr bwMode="auto">
          <a:xfrm>
            <a:off x="6248400" y="4648200"/>
            <a:ext cx="2371725" cy="584200"/>
          </a:xfrm>
          <a:prstGeom prst="rect">
            <a:avLst/>
          </a:prstGeom>
          <a:noFill/>
          <a:ln w="9525">
            <a:noFill/>
            <a:miter lim="800000"/>
            <a:headEnd/>
            <a:tailEnd/>
          </a:ln>
        </p:spPr>
        <p:txBody>
          <a:bodyPr wrap="none">
            <a:spAutoFit/>
          </a:bodyPr>
          <a:lstStyle/>
          <a:p>
            <a:pPr algn="ctr" eaLnBrk="0" hangingPunct="0"/>
            <a:r>
              <a:rPr lang="en-US" sz="1600" b="1" dirty="0"/>
              <a:t>Transportation of People</a:t>
            </a:r>
          </a:p>
          <a:p>
            <a:pPr algn="ctr" eaLnBrk="0" hangingPunct="0"/>
            <a:r>
              <a:rPr lang="en-US" sz="1600" b="1" dirty="0"/>
              <a:t>24%</a:t>
            </a:r>
          </a:p>
        </p:txBody>
      </p:sp>
      <p:sp>
        <p:nvSpPr>
          <p:cNvPr id="99333" name="TextBox 8"/>
          <p:cNvSpPr txBox="1">
            <a:spLocks noChangeArrowheads="1"/>
          </p:cNvSpPr>
          <p:nvPr/>
        </p:nvSpPr>
        <p:spPr bwMode="auto">
          <a:xfrm>
            <a:off x="4953000" y="5943600"/>
            <a:ext cx="1449388" cy="584200"/>
          </a:xfrm>
          <a:prstGeom prst="rect">
            <a:avLst/>
          </a:prstGeom>
          <a:noFill/>
          <a:ln w="9525">
            <a:noFill/>
            <a:miter lim="800000"/>
            <a:headEnd/>
            <a:tailEnd/>
          </a:ln>
        </p:spPr>
        <p:txBody>
          <a:bodyPr wrap="none">
            <a:spAutoFit/>
          </a:bodyPr>
          <a:lstStyle/>
          <a:p>
            <a:pPr algn="ctr" eaLnBrk="0" hangingPunct="0"/>
            <a:r>
              <a:rPr lang="en-US" sz="1600" b="1" dirty="0"/>
              <a:t>Infrastructure</a:t>
            </a:r>
          </a:p>
          <a:p>
            <a:pPr algn="ctr" eaLnBrk="0" hangingPunct="0"/>
            <a:r>
              <a:rPr lang="en-US" sz="1600" b="1" dirty="0"/>
              <a:t>1%</a:t>
            </a:r>
          </a:p>
        </p:txBody>
      </p:sp>
      <p:cxnSp>
        <p:nvCxnSpPr>
          <p:cNvPr id="99334" name="Straight Connector 10"/>
          <p:cNvCxnSpPr>
            <a:cxnSpLocks noChangeShapeType="1"/>
          </p:cNvCxnSpPr>
          <p:nvPr/>
        </p:nvCxnSpPr>
        <p:spPr bwMode="auto">
          <a:xfrm>
            <a:off x="4876800" y="5715000"/>
            <a:ext cx="685800" cy="381000"/>
          </a:xfrm>
          <a:prstGeom prst="line">
            <a:avLst/>
          </a:prstGeom>
          <a:noFill/>
          <a:ln w="9525" algn="ctr">
            <a:noFill/>
            <a:round/>
            <a:headEnd/>
            <a:tailEnd/>
          </a:ln>
        </p:spPr>
      </p:cxnSp>
      <p:cxnSp>
        <p:nvCxnSpPr>
          <p:cNvPr id="99335" name="Straight Connector 12"/>
          <p:cNvCxnSpPr>
            <a:cxnSpLocks noChangeShapeType="1"/>
          </p:cNvCxnSpPr>
          <p:nvPr/>
        </p:nvCxnSpPr>
        <p:spPr bwMode="auto">
          <a:xfrm>
            <a:off x="4800600" y="5791200"/>
            <a:ext cx="609600" cy="228600"/>
          </a:xfrm>
          <a:prstGeom prst="line">
            <a:avLst/>
          </a:prstGeom>
          <a:noFill/>
          <a:ln w="9525" algn="ctr">
            <a:noFill/>
            <a:round/>
            <a:headEnd/>
            <a:tailEnd/>
          </a:ln>
        </p:spPr>
      </p:cxnSp>
      <p:cxnSp>
        <p:nvCxnSpPr>
          <p:cNvPr id="15" name="Straight Connector 14"/>
          <p:cNvCxnSpPr/>
          <p:nvPr/>
        </p:nvCxnSpPr>
        <p:spPr bwMode="auto">
          <a:xfrm>
            <a:off x="4876800" y="5791200"/>
            <a:ext cx="304800" cy="228600"/>
          </a:xfrm>
          <a:prstGeom prst="line">
            <a:avLst/>
          </a:prstGeom>
          <a:ln w="25400">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99337" name="TextBox 15"/>
          <p:cNvSpPr txBox="1">
            <a:spLocks noChangeArrowheads="1"/>
          </p:cNvSpPr>
          <p:nvPr/>
        </p:nvSpPr>
        <p:spPr bwMode="auto">
          <a:xfrm>
            <a:off x="1600200" y="5715000"/>
            <a:ext cx="2830513" cy="584200"/>
          </a:xfrm>
          <a:prstGeom prst="rect">
            <a:avLst/>
          </a:prstGeom>
          <a:noFill/>
          <a:ln w="9525">
            <a:noFill/>
            <a:miter lim="800000"/>
            <a:headEnd/>
            <a:tailEnd/>
          </a:ln>
        </p:spPr>
        <p:txBody>
          <a:bodyPr wrap="none">
            <a:spAutoFit/>
          </a:bodyPr>
          <a:lstStyle/>
          <a:p>
            <a:pPr algn="ctr" eaLnBrk="0" hangingPunct="0"/>
            <a:r>
              <a:rPr lang="en-US" sz="1600" b="1" dirty="0"/>
              <a:t>Use of Appliances and Devices</a:t>
            </a:r>
          </a:p>
          <a:p>
            <a:pPr algn="ctr" eaLnBrk="0" hangingPunct="0"/>
            <a:r>
              <a:rPr lang="en-US" sz="1600" b="1" dirty="0"/>
              <a:t>8%</a:t>
            </a:r>
          </a:p>
        </p:txBody>
      </p:sp>
      <p:sp>
        <p:nvSpPr>
          <p:cNvPr id="99338" name="TextBox 18"/>
          <p:cNvSpPr txBox="1">
            <a:spLocks noChangeArrowheads="1"/>
          </p:cNvSpPr>
          <p:nvPr/>
        </p:nvSpPr>
        <p:spPr bwMode="auto">
          <a:xfrm>
            <a:off x="1447800" y="2895600"/>
            <a:ext cx="1847850" cy="584200"/>
          </a:xfrm>
          <a:prstGeom prst="rect">
            <a:avLst/>
          </a:prstGeom>
          <a:noFill/>
          <a:ln w="9525">
            <a:noFill/>
            <a:miter lim="800000"/>
            <a:headEnd/>
            <a:tailEnd/>
          </a:ln>
        </p:spPr>
        <p:txBody>
          <a:bodyPr wrap="none">
            <a:spAutoFit/>
          </a:bodyPr>
          <a:lstStyle/>
          <a:p>
            <a:pPr algn="ctr" eaLnBrk="0" hangingPunct="0"/>
            <a:r>
              <a:rPr lang="en-US" sz="1600" b="1" dirty="0"/>
              <a:t>Provision of Goods</a:t>
            </a:r>
          </a:p>
          <a:p>
            <a:pPr algn="ctr" eaLnBrk="0" hangingPunct="0"/>
            <a:r>
              <a:rPr lang="en-US" sz="1600" b="1" dirty="0"/>
              <a:t>29%</a:t>
            </a:r>
          </a:p>
        </p:txBody>
      </p:sp>
      <p:sp>
        <p:nvSpPr>
          <p:cNvPr id="99339" name="TextBox 13"/>
          <p:cNvSpPr txBox="1">
            <a:spLocks noChangeArrowheads="1"/>
          </p:cNvSpPr>
          <p:nvPr/>
        </p:nvSpPr>
        <p:spPr bwMode="auto">
          <a:xfrm>
            <a:off x="0" y="6457950"/>
            <a:ext cx="2619375" cy="400050"/>
          </a:xfrm>
          <a:prstGeom prst="rect">
            <a:avLst/>
          </a:prstGeom>
          <a:noFill/>
          <a:ln w="9525">
            <a:noFill/>
            <a:miter lim="800000"/>
            <a:headEnd/>
            <a:tailEnd/>
          </a:ln>
        </p:spPr>
        <p:txBody>
          <a:bodyPr wrap="none">
            <a:spAutoFit/>
          </a:bodyPr>
          <a:lstStyle/>
          <a:p>
            <a:pPr eaLnBrk="0" hangingPunct="0"/>
            <a:r>
              <a:rPr lang="en-US" sz="2000" dirty="0"/>
              <a:t>Source: US EPA (2009)</a:t>
            </a:r>
          </a:p>
        </p:txBody>
      </p:sp>
      <p:sp>
        <p:nvSpPr>
          <p:cNvPr id="99340" name="TextBox 19"/>
          <p:cNvSpPr txBox="1">
            <a:spLocks noChangeArrowheads="1"/>
          </p:cNvSpPr>
          <p:nvPr/>
        </p:nvSpPr>
        <p:spPr bwMode="auto">
          <a:xfrm>
            <a:off x="1752600" y="4953000"/>
            <a:ext cx="1731963" cy="584200"/>
          </a:xfrm>
          <a:prstGeom prst="rect">
            <a:avLst/>
          </a:prstGeom>
          <a:noFill/>
          <a:ln w="9525">
            <a:noFill/>
            <a:miter lim="800000"/>
            <a:headEnd/>
            <a:tailEnd/>
          </a:ln>
        </p:spPr>
        <p:txBody>
          <a:bodyPr wrap="none">
            <a:spAutoFit/>
          </a:bodyPr>
          <a:lstStyle/>
          <a:p>
            <a:pPr algn="ctr" eaLnBrk="0" hangingPunct="0"/>
            <a:r>
              <a:rPr lang="en-US" sz="1600" b="1" dirty="0"/>
              <a:t>Provision of Food</a:t>
            </a:r>
          </a:p>
          <a:p>
            <a:pPr algn="ctr" eaLnBrk="0" hangingPunct="0"/>
            <a:r>
              <a:rPr lang="en-US" sz="1600" b="1" dirty="0"/>
              <a:t>13%</a:t>
            </a:r>
          </a:p>
        </p:txBody>
      </p:sp>
      <p:sp>
        <p:nvSpPr>
          <p:cNvPr id="17" name="Left Brace 16"/>
          <p:cNvSpPr/>
          <p:nvPr/>
        </p:nvSpPr>
        <p:spPr>
          <a:xfrm>
            <a:off x="1295400" y="2514600"/>
            <a:ext cx="228600" cy="304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p>
        </p:txBody>
      </p:sp>
      <p:sp>
        <p:nvSpPr>
          <p:cNvPr id="18" name="TextBox 17"/>
          <p:cNvSpPr txBox="1">
            <a:spLocks noChangeArrowheads="1"/>
          </p:cNvSpPr>
          <p:nvPr/>
        </p:nvSpPr>
        <p:spPr bwMode="auto">
          <a:xfrm>
            <a:off x="434975" y="3657600"/>
            <a:ext cx="977900" cy="584200"/>
          </a:xfrm>
          <a:prstGeom prst="rect">
            <a:avLst/>
          </a:prstGeom>
          <a:noFill/>
          <a:ln w="9525">
            <a:noFill/>
            <a:miter lim="800000"/>
            <a:headEnd/>
            <a:tailEnd/>
          </a:ln>
        </p:spPr>
        <p:txBody>
          <a:bodyPr wrap="none">
            <a:spAutoFit/>
          </a:bodyPr>
          <a:lstStyle/>
          <a:p>
            <a:pPr algn="ctr" eaLnBrk="0" hangingPunct="0"/>
            <a:r>
              <a:rPr lang="en-US" sz="1600" b="1" dirty="0"/>
              <a:t>Materials</a:t>
            </a:r>
          </a:p>
          <a:p>
            <a:pPr algn="ctr" eaLnBrk="0" hangingPunct="0"/>
            <a:r>
              <a:rPr lang="en-US" sz="1600" b="1" dirty="0"/>
              <a:t>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752600" y="1309254"/>
            <a:ext cx="7391400" cy="838200"/>
          </a:xfrm>
        </p:spPr>
        <p:txBody>
          <a:bodyPr/>
          <a:lstStyle/>
          <a:p>
            <a:r>
              <a:rPr lang="en-US" dirty="0" smtClean="0">
                <a:ea typeface="ＭＳ Ｐゴシック" charset="-128"/>
              </a:rPr>
              <a:t>Oregon 2010 Consumption-Based Emissions by Major Category of Consumption (“Final Demand”)</a:t>
            </a:r>
            <a:br>
              <a:rPr lang="en-US" dirty="0" smtClean="0">
                <a:ea typeface="ＭＳ Ｐゴシック" charset="-128"/>
              </a:rPr>
            </a:br>
            <a:endParaRPr lang="en-US" dirty="0" smtClean="0">
              <a:ea typeface="ＭＳ Ｐゴシック" charset="-128"/>
            </a:endParaRPr>
          </a:p>
        </p:txBody>
      </p:sp>
      <p:graphicFrame>
        <p:nvGraphicFramePr>
          <p:cNvPr id="4" name="Chart 3"/>
          <p:cNvGraphicFramePr/>
          <p:nvPr/>
        </p:nvGraphicFramePr>
        <p:xfrm>
          <a:off x="1801812" y="2303462"/>
          <a:ext cx="6948488" cy="4402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765300" y="825500"/>
            <a:ext cx="7226300" cy="838200"/>
          </a:xfrm>
        </p:spPr>
        <p:txBody>
          <a:bodyPr/>
          <a:lstStyle/>
          <a:p>
            <a:r>
              <a:rPr lang="en-US" dirty="0" smtClean="0"/>
              <a:t>Oregon’s “In-Boundary” and Consumption-Based Inventories Compared (2010)</a:t>
            </a:r>
            <a:endParaRPr lang="en-US" dirty="0" smtClean="0">
              <a:solidFill>
                <a:srgbClr val="008B7F"/>
              </a:solidFill>
              <a:ea typeface="ＭＳ Ｐゴシック" charset="-128"/>
            </a:endParaRPr>
          </a:p>
        </p:txBody>
      </p:sp>
      <p:sp>
        <p:nvSpPr>
          <p:cNvPr id="22" name="Oval 21"/>
          <p:cNvSpPr/>
          <p:nvPr/>
        </p:nvSpPr>
        <p:spPr>
          <a:xfrm>
            <a:off x="3064126" y="2531969"/>
            <a:ext cx="3189362" cy="3189363"/>
          </a:xfrm>
          <a:prstGeom prst="ellipse">
            <a:avLst/>
          </a:prstGeom>
          <a:solidFill>
            <a:srgbClr val="B7008E">
              <a:alpha val="47451"/>
            </a:srgbClr>
          </a:solidFill>
          <a:ln>
            <a:solidFill>
              <a:srgbClr val="B7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dirty="0"/>
          </a:p>
        </p:txBody>
      </p:sp>
      <p:sp>
        <p:nvSpPr>
          <p:cNvPr id="23" name="Oval 22"/>
          <p:cNvSpPr/>
          <p:nvPr/>
        </p:nvSpPr>
        <p:spPr>
          <a:xfrm>
            <a:off x="4279900" y="2432301"/>
            <a:ext cx="3476405" cy="3476406"/>
          </a:xfrm>
          <a:prstGeom prst="ellipse">
            <a:avLst/>
          </a:prstGeom>
          <a:solidFill>
            <a:srgbClr val="009EA0">
              <a:alpha val="49804"/>
            </a:srgbClr>
          </a:solid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dirty="0"/>
          </a:p>
        </p:txBody>
      </p:sp>
      <p:sp>
        <p:nvSpPr>
          <p:cNvPr id="24" name="TextBox 23"/>
          <p:cNvSpPr txBox="1"/>
          <p:nvPr/>
        </p:nvSpPr>
        <p:spPr>
          <a:xfrm>
            <a:off x="3289300" y="3886200"/>
            <a:ext cx="633507" cy="369332"/>
          </a:xfrm>
          <a:prstGeom prst="rect">
            <a:avLst/>
          </a:prstGeom>
          <a:noFill/>
          <a:ln>
            <a:noFill/>
          </a:ln>
        </p:spPr>
        <p:txBody>
          <a:bodyPr wrap="none" rtlCol="0">
            <a:spAutoFit/>
          </a:bodyPr>
          <a:lstStyle/>
          <a:p>
            <a:r>
              <a:rPr lang="en-US" sz="1800" dirty="0" smtClean="0">
                <a:latin typeface="+mn-lt"/>
              </a:rPr>
              <a:t>28.2</a:t>
            </a:r>
            <a:endParaRPr lang="en-US" sz="1800" dirty="0">
              <a:latin typeface="+mn-lt"/>
            </a:endParaRPr>
          </a:p>
        </p:txBody>
      </p:sp>
      <p:sp>
        <p:nvSpPr>
          <p:cNvPr id="25" name="TextBox 24"/>
          <p:cNvSpPr txBox="1"/>
          <p:nvPr/>
        </p:nvSpPr>
        <p:spPr>
          <a:xfrm>
            <a:off x="4889500" y="3886200"/>
            <a:ext cx="633507" cy="369332"/>
          </a:xfrm>
          <a:prstGeom prst="rect">
            <a:avLst/>
          </a:prstGeom>
          <a:noFill/>
          <a:ln>
            <a:noFill/>
          </a:ln>
        </p:spPr>
        <p:txBody>
          <a:bodyPr wrap="none" rtlCol="0">
            <a:spAutoFit/>
          </a:bodyPr>
          <a:lstStyle/>
          <a:p>
            <a:r>
              <a:rPr lang="en-US" sz="1800" dirty="0" smtClean="0">
                <a:latin typeface="+mn-lt"/>
              </a:rPr>
              <a:t>34.5</a:t>
            </a:r>
            <a:endParaRPr lang="en-US" sz="1800" dirty="0">
              <a:latin typeface="+mn-lt"/>
            </a:endParaRPr>
          </a:p>
        </p:txBody>
      </p:sp>
      <p:sp>
        <p:nvSpPr>
          <p:cNvPr id="26" name="TextBox 25"/>
          <p:cNvSpPr txBox="1"/>
          <p:nvPr/>
        </p:nvSpPr>
        <p:spPr>
          <a:xfrm>
            <a:off x="6642100" y="3886200"/>
            <a:ext cx="633507" cy="369332"/>
          </a:xfrm>
          <a:prstGeom prst="rect">
            <a:avLst/>
          </a:prstGeom>
          <a:noFill/>
          <a:ln>
            <a:noFill/>
          </a:ln>
        </p:spPr>
        <p:txBody>
          <a:bodyPr wrap="none" rtlCol="0">
            <a:spAutoFit/>
          </a:bodyPr>
          <a:lstStyle/>
          <a:p>
            <a:r>
              <a:rPr lang="en-US" sz="1800" dirty="0" smtClean="0">
                <a:latin typeface="+mn-lt"/>
              </a:rPr>
              <a:t>40.2</a:t>
            </a:r>
            <a:endParaRPr lang="en-US" sz="1800" dirty="0">
              <a:latin typeface="+mn-lt"/>
            </a:endParaRPr>
          </a:p>
        </p:txBody>
      </p:sp>
      <p:sp>
        <p:nvSpPr>
          <p:cNvPr id="27" name="TextBox 26"/>
          <p:cNvSpPr txBox="1"/>
          <p:nvPr/>
        </p:nvSpPr>
        <p:spPr>
          <a:xfrm>
            <a:off x="1447800" y="1676400"/>
            <a:ext cx="2569934" cy="646331"/>
          </a:xfrm>
          <a:prstGeom prst="rect">
            <a:avLst/>
          </a:prstGeom>
          <a:noFill/>
          <a:ln>
            <a:noFill/>
          </a:ln>
        </p:spPr>
        <p:txBody>
          <a:bodyPr wrap="none" rtlCol="0">
            <a:spAutoFit/>
          </a:bodyPr>
          <a:lstStyle/>
          <a:p>
            <a:r>
              <a:rPr lang="en-US" sz="1800" dirty="0" smtClean="0">
                <a:solidFill>
                  <a:srgbClr val="B7008E"/>
                </a:solidFill>
                <a:latin typeface="+mn-lt"/>
              </a:rPr>
              <a:t>“In-boundary” inventory</a:t>
            </a:r>
          </a:p>
          <a:p>
            <a:r>
              <a:rPr lang="en-US" sz="1800" dirty="0" smtClean="0">
                <a:solidFill>
                  <a:srgbClr val="B7008E"/>
                </a:solidFill>
                <a:latin typeface="+mn-lt"/>
              </a:rPr>
              <a:t>62.8 MMTCO2e</a:t>
            </a:r>
            <a:endParaRPr lang="en-US" sz="1800" dirty="0">
              <a:solidFill>
                <a:srgbClr val="B7008E"/>
              </a:solidFill>
              <a:latin typeface="+mn-lt"/>
            </a:endParaRPr>
          </a:p>
        </p:txBody>
      </p:sp>
      <p:sp>
        <p:nvSpPr>
          <p:cNvPr id="28" name="TextBox 27"/>
          <p:cNvSpPr txBox="1"/>
          <p:nvPr/>
        </p:nvSpPr>
        <p:spPr>
          <a:xfrm>
            <a:off x="5422900" y="1676400"/>
            <a:ext cx="3249608" cy="646331"/>
          </a:xfrm>
          <a:prstGeom prst="rect">
            <a:avLst/>
          </a:prstGeom>
          <a:noFill/>
          <a:ln>
            <a:noFill/>
          </a:ln>
        </p:spPr>
        <p:txBody>
          <a:bodyPr wrap="none" rtlCol="0">
            <a:spAutoFit/>
          </a:bodyPr>
          <a:lstStyle/>
          <a:p>
            <a:r>
              <a:rPr lang="en-US" sz="1800" dirty="0" smtClean="0">
                <a:solidFill>
                  <a:srgbClr val="009EA0"/>
                </a:solidFill>
                <a:latin typeface="+mn-lt"/>
              </a:rPr>
              <a:t>Consumption-based inventory</a:t>
            </a:r>
          </a:p>
          <a:p>
            <a:r>
              <a:rPr lang="en-US" sz="1800" dirty="0" smtClean="0">
                <a:solidFill>
                  <a:srgbClr val="009EA0"/>
                </a:solidFill>
                <a:latin typeface="+mn-lt"/>
              </a:rPr>
              <a:t>74.7 MMTCO2e</a:t>
            </a:r>
            <a:endParaRPr lang="en-US" sz="1800" dirty="0">
              <a:solidFill>
                <a:srgbClr val="009EA0"/>
              </a:solidFill>
              <a:latin typeface="+mn-lt"/>
            </a:endParaRPr>
          </a:p>
        </p:txBody>
      </p:sp>
      <p:sp>
        <p:nvSpPr>
          <p:cNvPr id="29" name="TextBox 28"/>
          <p:cNvSpPr txBox="1"/>
          <p:nvPr/>
        </p:nvSpPr>
        <p:spPr>
          <a:xfrm>
            <a:off x="3146782" y="6172200"/>
            <a:ext cx="4262770" cy="369332"/>
          </a:xfrm>
          <a:prstGeom prst="rect">
            <a:avLst/>
          </a:prstGeom>
          <a:noFill/>
          <a:ln>
            <a:noFill/>
          </a:ln>
        </p:spPr>
        <p:txBody>
          <a:bodyPr wrap="none" rtlCol="0">
            <a:spAutoFit/>
          </a:bodyPr>
          <a:lstStyle/>
          <a:p>
            <a:r>
              <a:rPr lang="en-US" sz="1800" dirty="0" smtClean="0">
                <a:latin typeface="+mn-lt"/>
              </a:rPr>
              <a:t>Total 2010 Emissions: 102.9 MMTCO2e</a:t>
            </a:r>
            <a:endParaRPr lang="en-US" sz="1800" dirty="0">
              <a:latin typeface="+mn-lt"/>
            </a:endParaRPr>
          </a:p>
        </p:txBody>
      </p:sp>
      <p:cxnSp>
        <p:nvCxnSpPr>
          <p:cNvPr id="30" name="Straight Connector 29"/>
          <p:cNvCxnSpPr/>
          <p:nvPr/>
        </p:nvCxnSpPr>
        <p:spPr>
          <a:xfrm>
            <a:off x="3213100" y="2133600"/>
            <a:ext cx="685800" cy="609600"/>
          </a:xfrm>
          <a:prstGeom prst="line">
            <a:avLst/>
          </a:prstGeom>
          <a:ln w="25400">
            <a:solidFill>
              <a:srgbClr val="B7008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946900" y="2057400"/>
            <a:ext cx="304800" cy="609600"/>
          </a:xfrm>
          <a:prstGeom prst="line">
            <a:avLst/>
          </a:prstGeom>
          <a:ln w="25400">
            <a:solidFill>
              <a:srgbClr val="00827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36700" y="2362200"/>
            <a:ext cx="1828799" cy="738664"/>
          </a:xfrm>
          <a:prstGeom prst="rect">
            <a:avLst/>
          </a:prstGeom>
          <a:noFill/>
        </p:spPr>
        <p:txBody>
          <a:bodyPr wrap="square" rtlCol="0">
            <a:spAutoFit/>
          </a:bodyPr>
          <a:lstStyle/>
          <a:p>
            <a:r>
              <a:rPr lang="en-US" sz="1400" dirty="0" smtClean="0">
                <a:latin typeface="+mn-lt"/>
              </a:rPr>
              <a:t>Includes emissions associated with the use of electricity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26" grpId="0"/>
      <p:bldP spid="27" grpId="0"/>
      <p:bldP spid="28" grpId="0"/>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765300" y="825500"/>
            <a:ext cx="7226300" cy="838200"/>
          </a:xfrm>
        </p:spPr>
        <p:txBody>
          <a:bodyPr/>
          <a:lstStyle/>
          <a:p>
            <a:r>
              <a:rPr lang="en-US" dirty="0" smtClean="0"/>
              <a:t>King County (Washington) Inventories Compared (2008)</a:t>
            </a:r>
            <a:endParaRPr lang="en-US" dirty="0" smtClean="0">
              <a:solidFill>
                <a:srgbClr val="008B7F"/>
              </a:solidFill>
              <a:ea typeface="ＭＳ Ｐゴシック" charset="-128"/>
            </a:endParaRPr>
          </a:p>
        </p:txBody>
      </p:sp>
      <p:pic>
        <p:nvPicPr>
          <p:cNvPr id="14" name="Picture 2"/>
          <p:cNvPicPr>
            <a:picLocks noChangeAspect="1" noChangeArrowheads="1"/>
          </p:cNvPicPr>
          <p:nvPr/>
        </p:nvPicPr>
        <p:blipFill>
          <a:blip r:embed="rId3" cstate="print"/>
          <a:srcRect l="2250" t="44063" r="34500" b="7500"/>
          <a:stretch>
            <a:fillRect/>
          </a:stretch>
        </p:blipFill>
        <p:spPr bwMode="auto">
          <a:xfrm>
            <a:off x="1434045" y="1676400"/>
            <a:ext cx="770995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print"/>
          <a:srcRect r="38170"/>
          <a:stretch>
            <a:fillRect/>
          </a:stretch>
        </p:blipFill>
        <p:spPr bwMode="auto">
          <a:xfrm>
            <a:off x="2819400" y="2286000"/>
            <a:ext cx="3740150" cy="3633788"/>
          </a:xfrm>
          <a:prstGeom prst="rect">
            <a:avLst/>
          </a:prstGeom>
          <a:noFill/>
          <a:ln w="9525">
            <a:noFill/>
            <a:miter lim="800000"/>
            <a:headEnd/>
            <a:tailEnd/>
          </a:ln>
        </p:spPr>
      </p:pic>
      <p:sp>
        <p:nvSpPr>
          <p:cNvPr id="99330" name="Rectangle 1026"/>
          <p:cNvSpPr>
            <a:spLocks noGrp="1" noChangeArrowheads="1"/>
          </p:cNvSpPr>
          <p:nvPr>
            <p:ph type="title"/>
          </p:nvPr>
        </p:nvSpPr>
        <p:spPr/>
        <p:txBody>
          <a:bodyPr/>
          <a:lstStyle/>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Materials Matter: Systems-Based Geographic Emissions Inventory (2006)</a:t>
            </a:r>
          </a:p>
        </p:txBody>
      </p:sp>
      <p:sp>
        <p:nvSpPr>
          <p:cNvPr id="99331" name="TextBox 6"/>
          <p:cNvSpPr txBox="1">
            <a:spLocks noChangeArrowheads="1"/>
          </p:cNvSpPr>
          <p:nvPr/>
        </p:nvSpPr>
        <p:spPr bwMode="auto">
          <a:xfrm>
            <a:off x="5867400" y="2514600"/>
            <a:ext cx="2751138" cy="584200"/>
          </a:xfrm>
          <a:prstGeom prst="rect">
            <a:avLst/>
          </a:prstGeom>
          <a:noFill/>
          <a:ln w="9525">
            <a:noFill/>
            <a:miter lim="800000"/>
            <a:headEnd/>
            <a:tailEnd/>
          </a:ln>
        </p:spPr>
        <p:txBody>
          <a:bodyPr wrap="none">
            <a:spAutoFit/>
          </a:bodyPr>
          <a:lstStyle/>
          <a:p>
            <a:pPr algn="ctr" eaLnBrk="0" hangingPunct="0"/>
            <a:r>
              <a:rPr lang="en-US" sz="1600" b="1" dirty="0"/>
              <a:t>Building Lighting and HVAC</a:t>
            </a:r>
          </a:p>
          <a:p>
            <a:pPr algn="ctr" eaLnBrk="0" hangingPunct="0"/>
            <a:r>
              <a:rPr lang="en-US" sz="1600" b="1" dirty="0"/>
              <a:t>25%</a:t>
            </a:r>
          </a:p>
        </p:txBody>
      </p:sp>
      <p:sp>
        <p:nvSpPr>
          <p:cNvPr id="99332" name="TextBox 7"/>
          <p:cNvSpPr txBox="1">
            <a:spLocks noChangeArrowheads="1"/>
          </p:cNvSpPr>
          <p:nvPr/>
        </p:nvSpPr>
        <p:spPr bwMode="auto">
          <a:xfrm>
            <a:off x="6248400" y="4648200"/>
            <a:ext cx="2371725" cy="584200"/>
          </a:xfrm>
          <a:prstGeom prst="rect">
            <a:avLst/>
          </a:prstGeom>
          <a:noFill/>
          <a:ln w="9525">
            <a:noFill/>
            <a:miter lim="800000"/>
            <a:headEnd/>
            <a:tailEnd/>
          </a:ln>
        </p:spPr>
        <p:txBody>
          <a:bodyPr wrap="none">
            <a:spAutoFit/>
          </a:bodyPr>
          <a:lstStyle/>
          <a:p>
            <a:pPr algn="ctr" eaLnBrk="0" hangingPunct="0"/>
            <a:r>
              <a:rPr lang="en-US" sz="1600" b="1" dirty="0"/>
              <a:t>Transportation of People</a:t>
            </a:r>
          </a:p>
          <a:p>
            <a:pPr algn="ctr" eaLnBrk="0" hangingPunct="0"/>
            <a:r>
              <a:rPr lang="en-US" sz="1600" b="1" dirty="0"/>
              <a:t>24%</a:t>
            </a:r>
          </a:p>
        </p:txBody>
      </p:sp>
      <p:sp>
        <p:nvSpPr>
          <p:cNvPr id="99333" name="TextBox 8"/>
          <p:cNvSpPr txBox="1">
            <a:spLocks noChangeArrowheads="1"/>
          </p:cNvSpPr>
          <p:nvPr/>
        </p:nvSpPr>
        <p:spPr bwMode="auto">
          <a:xfrm>
            <a:off x="4953000" y="5943600"/>
            <a:ext cx="1449388" cy="584200"/>
          </a:xfrm>
          <a:prstGeom prst="rect">
            <a:avLst/>
          </a:prstGeom>
          <a:noFill/>
          <a:ln w="9525">
            <a:noFill/>
            <a:miter lim="800000"/>
            <a:headEnd/>
            <a:tailEnd/>
          </a:ln>
        </p:spPr>
        <p:txBody>
          <a:bodyPr wrap="none">
            <a:spAutoFit/>
          </a:bodyPr>
          <a:lstStyle/>
          <a:p>
            <a:pPr algn="ctr" eaLnBrk="0" hangingPunct="0"/>
            <a:r>
              <a:rPr lang="en-US" sz="1600" b="1" dirty="0"/>
              <a:t>Infrastructure</a:t>
            </a:r>
          </a:p>
          <a:p>
            <a:pPr algn="ctr" eaLnBrk="0" hangingPunct="0"/>
            <a:r>
              <a:rPr lang="en-US" sz="1600" b="1" dirty="0"/>
              <a:t>1%</a:t>
            </a:r>
          </a:p>
        </p:txBody>
      </p:sp>
      <p:cxnSp>
        <p:nvCxnSpPr>
          <p:cNvPr id="99334" name="Straight Connector 10"/>
          <p:cNvCxnSpPr>
            <a:cxnSpLocks noChangeShapeType="1"/>
          </p:cNvCxnSpPr>
          <p:nvPr/>
        </p:nvCxnSpPr>
        <p:spPr bwMode="auto">
          <a:xfrm>
            <a:off x="4876800" y="5715000"/>
            <a:ext cx="685800" cy="381000"/>
          </a:xfrm>
          <a:prstGeom prst="line">
            <a:avLst/>
          </a:prstGeom>
          <a:noFill/>
          <a:ln w="9525" algn="ctr">
            <a:noFill/>
            <a:round/>
            <a:headEnd/>
            <a:tailEnd/>
          </a:ln>
        </p:spPr>
      </p:cxnSp>
      <p:cxnSp>
        <p:nvCxnSpPr>
          <p:cNvPr id="99335" name="Straight Connector 12"/>
          <p:cNvCxnSpPr>
            <a:cxnSpLocks noChangeShapeType="1"/>
          </p:cNvCxnSpPr>
          <p:nvPr/>
        </p:nvCxnSpPr>
        <p:spPr bwMode="auto">
          <a:xfrm>
            <a:off x="4800600" y="5791200"/>
            <a:ext cx="609600" cy="228600"/>
          </a:xfrm>
          <a:prstGeom prst="line">
            <a:avLst/>
          </a:prstGeom>
          <a:noFill/>
          <a:ln w="9525" algn="ctr">
            <a:noFill/>
            <a:round/>
            <a:headEnd/>
            <a:tailEnd/>
          </a:ln>
        </p:spPr>
      </p:cxnSp>
      <p:cxnSp>
        <p:nvCxnSpPr>
          <p:cNvPr id="15" name="Straight Connector 14"/>
          <p:cNvCxnSpPr/>
          <p:nvPr/>
        </p:nvCxnSpPr>
        <p:spPr bwMode="auto">
          <a:xfrm>
            <a:off x="4876800" y="5791200"/>
            <a:ext cx="304800" cy="228600"/>
          </a:xfrm>
          <a:prstGeom prst="line">
            <a:avLst/>
          </a:prstGeom>
          <a:ln w="25400">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99337" name="TextBox 15"/>
          <p:cNvSpPr txBox="1">
            <a:spLocks noChangeArrowheads="1"/>
          </p:cNvSpPr>
          <p:nvPr/>
        </p:nvSpPr>
        <p:spPr bwMode="auto">
          <a:xfrm>
            <a:off x="1600200" y="5715000"/>
            <a:ext cx="2830513" cy="584200"/>
          </a:xfrm>
          <a:prstGeom prst="rect">
            <a:avLst/>
          </a:prstGeom>
          <a:noFill/>
          <a:ln w="9525">
            <a:noFill/>
            <a:miter lim="800000"/>
            <a:headEnd/>
            <a:tailEnd/>
          </a:ln>
        </p:spPr>
        <p:txBody>
          <a:bodyPr wrap="none">
            <a:spAutoFit/>
          </a:bodyPr>
          <a:lstStyle/>
          <a:p>
            <a:pPr algn="ctr" eaLnBrk="0" hangingPunct="0"/>
            <a:r>
              <a:rPr lang="en-US" sz="1600" b="1" dirty="0"/>
              <a:t>Use of Appliances and Devices</a:t>
            </a:r>
          </a:p>
          <a:p>
            <a:pPr algn="ctr" eaLnBrk="0" hangingPunct="0"/>
            <a:r>
              <a:rPr lang="en-US" sz="1600" b="1" dirty="0"/>
              <a:t>8%</a:t>
            </a:r>
          </a:p>
        </p:txBody>
      </p:sp>
      <p:sp>
        <p:nvSpPr>
          <p:cNvPr id="99338" name="TextBox 18"/>
          <p:cNvSpPr txBox="1">
            <a:spLocks noChangeArrowheads="1"/>
          </p:cNvSpPr>
          <p:nvPr/>
        </p:nvSpPr>
        <p:spPr bwMode="auto">
          <a:xfrm>
            <a:off x="1447800" y="2895600"/>
            <a:ext cx="1847850" cy="584200"/>
          </a:xfrm>
          <a:prstGeom prst="rect">
            <a:avLst/>
          </a:prstGeom>
          <a:noFill/>
          <a:ln w="9525">
            <a:noFill/>
            <a:miter lim="800000"/>
            <a:headEnd/>
            <a:tailEnd/>
          </a:ln>
        </p:spPr>
        <p:txBody>
          <a:bodyPr wrap="none">
            <a:spAutoFit/>
          </a:bodyPr>
          <a:lstStyle/>
          <a:p>
            <a:pPr algn="ctr" eaLnBrk="0" hangingPunct="0"/>
            <a:r>
              <a:rPr lang="en-US" sz="1600" b="1" dirty="0"/>
              <a:t>Provision of Goods</a:t>
            </a:r>
          </a:p>
          <a:p>
            <a:pPr algn="ctr" eaLnBrk="0" hangingPunct="0"/>
            <a:r>
              <a:rPr lang="en-US" sz="1600" b="1" dirty="0"/>
              <a:t>29%</a:t>
            </a:r>
          </a:p>
        </p:txBody>
      </p:sp>
      <p:sp>
        <p:nvSpPr>
          <p:cNvPr id="99339" name="TextBox 13"/>
          <p:cNvSpPr txBox="1">
            <a:spLocks noChangeArrowheads="1"/>
          </p:cNvSpPr>
          <p:nvPr/>
        </p:nvSpPr>
        <p:spPr bwMode="auto">
          <a:xfrm>
            <a:off x="0" y="6457950"/>
            <a:ext cx="2619375" cy="400050"/>
          </a:xfrm>
          <a:prstGeom prst="rect">
            <a:avLst/>
          </a:prstGeom>
          <a:noFill/>
          <a:ln w="9525">
            <a:noFill/>
            <a:miter lim="800000"/>
            <a:headEnd/>
            <a:tailEnd/>
          </a:ln>
        </p:spPr>
        <p:txBody>
          <a:bodyPr wrap="none">
            <a:spAutoFit/>
          </a:bodyPr>
          <a:lstStyle/>
          <a:p>
            <a:pPr eaLnBrk="0" hangingPunct="0"/>
            <a:r>
              <a:rPr lang="en-US" sz="2000" dirty="0"/>
              <a:t>Source: US EPA (2009)</a:t>
            </a:r>
          </a:p>
        </p:txBody>
      </p:sp>
      <p:sp>
        <p:nvSpPr>
          <p:cNvPr id="99340" name="TextBox 19"/>
          <p:cNvSpPr txBox="1">
            <a:spLocks noChangeArrowheads="1"/>
          </p:cNvSpPr>
          <p:nvPr/>
        </p:nvSpPr>
        <p:spPr bwMode="auto">
          <a:xfrm>
            <a:off x="1752600" y="4953000"/>
            <a:ext cx="1731963" cy="584200"/>
          </a:xfrm>
          <a:prstGeom prst="rect">
            <a:avLst/>
          </a:prstGeom>
          <a:noFill/>
          <a:ln w="9525">
            <a:noFill/>
            <a:miter lim="800000"/>
            <a:headEnd/>
            <a:tailEnd/>
          </a:ln>
        </p:spPr>
        <p:txBody>
          <a:bodyPr wrap="none">
            <a:spAutoFit/>
          </a:bodyPr>
          <a:lstStyle/>
          <a:p>
            <a:pPr algn="ctr" eaLnBrk="0" hangingPunct="0"/>
            <a:r>
              <a:rPr lang="en-US" sz="1600" b="1" dirty="0"/>
              <a:t>Provision of Food</a:t>
            </a:r>
          </a:p>
          <a:p>
            <a:pPr algn="ctr" eaLnBrk="0" hangingPunct="0"/>
            <a:r>
              <a:rPr lang="en-US" sz="1600" b="1" dirty="0"/>
              <a:t>13%</a:t>
            </a:r>
          </a:p>
        </p:txBody>
      </p:sp>
      <p:sp>
        <p:nvSpPr>
          <p:cNvPr id="17" name="Left Brace 16"/>
          <p:cNvSpPr/>
          <p:nvPr/>
        </p:nvSpPr>
        <p:spPr>
          <a:xfrm>
            <a:off x="1295400" y="2514600"/>
            <a:ext cx="228600" cy="304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p>
        </p:txBody>
      </p:sp>
      <p:sp>
        <p:nvSpPr>
          <p:cNvPr id="18" name="TextBox 17"/>
          <p:cNvSpPr txBox="1">
            <a:spLocks noChangeArrowheads="1"/>
          </p:cNvSpPr>
          <p:nvPr/>
        </p:nvSpPr>
        <p:spPr bwMode="auto">
          <a:xfrm>
            <a:off x="434975" y="3657600"/>
            <a:ext cx="977900" cy="584200"/>
          </a:xfrm>
          <a:prstGeom prst="rect">
            <a:avLst/>
          </a:prstGeom>
          <a:noFill/>
          <a:ln w="9525">
            <a:noFill/>
            <a:miter lim="800000"/>
            <a:headEnd/>
            <a:tailEnd/>
          </a:ln>
        </p:spPr>
        <p:txBody>
          <a:bodyPr wrap="none">
            <a:spAutoFit/>
          </a:bodyPr>
          <a:lstStyle/>
          <a:p>
            <a:pPr algn="ctr" eaLnBrk="0" hangingPunct="0"/>
            <a:r>
              <a:rPr lang="en-US" sz="1600" b="1" dirty="0"/>
              <a:t>Materials</a:t>
            </a:r>
          </a:p>
          <a:p>
            <a:pPr algn="ctr" eaLnBrk="0" hangingPunct="0"/>
            <a:r>
              <a:rPr lang="en-US" sz="1600" b="1" dirty="0"/>
              <a:t>42%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2286000" y="2438400"/>
            <a:ext cx="4891739" cy="3276600"/>
          </a:xfrm>
          <a:prstGeom prst="rect">
            <a:avLst/>
          </a:prstGeom>
          <a:noFill/>
          <a:ln w="9525">
            <a:noFill/>
            <a:miter lim="800000"/>
            <a:headEnd/>
            <a:tailEnd/>
          </a:ln>
          <a:effectLst/>
        </p:spPr>
      </p:pic>
      <p:sp>
        <p:nvSpPr>
          <p:cNvPr id="100353" name="Rectangle 1026"/>
          <p:cNvSpPr>
            <a:spLocks noGrp="1" noChangeArrowheads="1"/>
          </p:cNvSpPr>
          <p:nvPr>
            <p:ph type="title"/>
          </p:nvPr>
        </p:nvSpPr>
        <p:spPr>
          <a:xfrm>
            <a:off x="1752600" y="838200"/>
            <a:ext cx="6934200" cy="838200"/>
          </a:xfrm>
        </p:spPr>
        <p:txBody>
          <a:bodyPr/>
          <a:lstStyle/>
          <a:p>
            <a:r>
              <a:rPr lang="en-US" dirty="0" smtClean="0">
                <a:ea typeface="ＭＳ Ｐゴシック" pitchFamily="34" charset="-128"/>
              </a:rPr>
              <a:t>For Materials, “Upstream” Emissions Dominate</a:t>
            </a:r>
          </a:p>
        </p:txBody>
      </p:sp>
      <p:sp>
        <p:nvSpPr>
          <p:cNvPr id="19" name="TextBox 18"/>
          <p:cNvSpPr txBox="1"/>
          <p:nvPr/>
        </p:nvSpPr>
        <p:spPr>
          <a:xfrm>
            <a:off x="5965825" y="2514600"/>
            <a:ext cx="2555875" cy="584200"/>
          </a:xfrm>
          <a:prstGeom prst="rect">
            <a:avLst/>
          </a:prstGeom>
          <a:noFill/>
        </p:spPr>
        <p:txBody>
          <a:bodyPr wrap="none">
            <a:spAutoFit/>
          </a:bodyPr>
          <a:lstStyle/>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Building Lighting and HVAC</a:t>
            </a:r>
          </a:p>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25%</a:t>
            </a:r>
          </a:p>
        </p:txBody>
      </p:sp>
      <p:sp>
        <p:nvSpPr>
          <p:cNvPr id="20" name="TextBox 19"/>
          <p:cNvSpPr txBox="1"/>
          <p:nvPr/>
        </p:nvSpPr>
        <p:spPr>
          <a:xfrm>
            <a:off x="6019800" y="4724400"/>
            <a:ext cx="2371725" cy="584200"/>
          </a:xfrm>
          <a:prstGeom prst="rect">
            <a:avLst/>
          </a:prstGeom>
          <a:noFill/>
        </p:spPr>
        <p:txBody>
          <a:bodyPr wrap="none">
            <a:spAutoFit/>
          </a:bodyPr>
          <a:lstStyle/>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Transportation of People</a:t>
            </a:r>
          </a:p>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24%</a:t>
            </a:r>
          </a:p>
        </p:txBody>
      </p:sp>
      <p:sp>
        <p:nvSpPr>
          <p:cNvPr id="21" name="TextBox 20"/>
          <p:cNvSpPr txBox="1"/>
          <p:nvPr/>
        </p:nvSpPr>
        <p:spPr>
          <a:xfrm>
            <a:off x="4724400" y="5715000"/>
            <a:ext cx="1311275" cy="584200"/>
          </a:xfrm>
          <a:prstGeom prst="rect">
            <a:avLst/>
          </a:prstGeom>
          <a:noFill/>
        </p:spPr>
        <p:txBody>
          <a:bodyPr wrap="none">
            <a:spAutoFit/>
          </a:bodyPr>
          <a:lstStyle/>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Infrastructure</a:t>
            </a:r>
          </a:p>
          <a:p>
            <a:pPr algn="ctr" eaLnBrk="0" hangingPunct="0">
              <a:defRPr/>
            </a:pPr>
            <a:r>
              <a:rPr lang="en-US" sz="1600" b="1" dirty="0">
                <a:solidFill>
                  <a:schemeClr val="accent6">
                    <a:lumMod val="60000"/>
                    <a:lumOff val="40000"/>
                  </a:schemeClr>
                </a:solidFill>
                <a:latin typeface="Times New Roman" charset="0"/>
                <a:ea typeface="ＭＳ Ｐゴシック" charset="-128"/>
                <a:cs typeface="+mn-cs"/>
              </a:rPr>
              <a:t>1%</a:t>
            </a:r>
          </a:p>
        </p:txBody>
      </p:sp>
      <p:sp>
        <p:nvSpPr>
          <p:cNvPr id="100358" name="TextBox 21"/>
          <p:cNvSpPr txBox="1">
            <a:spLocks noChangeArrowheads="1"/>
          </p:cNvSpPr>
          <p:nvPr/>
        </p:nvSpPr>
        <p:spPr bwMode="auto">
          <a:xfrm>
            <a:off x="1676400" y="5486400"/>
            <a:ext cx="2830513" cy="584200"/>
          </a:xfrm>
          <a:prstGeom prst="rect">
            <a:avLst/>
          </a:prstGeom>
          <a:noFill/>
          <a:ln w="9525">
            <a:noFill/>
            <a:miter lim="800000"/>
            <a:headEnd/>
            <a:tailEnd/>
          </a:ln>
        </p:spPr>
        <p:txBody>
          <a:bodyPr wrap="none">
            <a:spAutoFit/>
          </a:bodyPr>
          <a:lstStyle/>
          <a:p>
            <a:pPr eaLnBrk="0" hangingPunct="0"/>
            <a:r>
              <a:rPr lang="en-US" sz="1600" b="1" dirty="0">
                <a:solidFill>
                  <a:srgbClr val="BBD3D0"/>
                </a:solidFill>
                <a:ea typeface="ＭＳ Ｐゴシック" pitchFamily="34" charset="-128"/>
              </a:rPr>
              <a:t>Use of Appliances and Devices</a:t>
            </a:r>
          </a:p>
          <a:p>
            <a:pPr eaLnBrk="0" hangingPunct="0"/>
            <a:r>
              <a:rPr lang="en-US" sz="1600" b="1" dirty="0">
                <a:solidFill>
                  <a:srgbClr val="BBD3D0"/>
                </a:solidFill>
                <a:ea typeface="ＭＳ Ｐゴシック" pitchFamily="34" charset="-128"/>
              </a:rPr>
              <a:t>8%</a:t>
            </a:r>
          </a:p>
        </p:txBody>
      </p:sp>
      <p:sp>
        <p:nvSpPr>
          <p:cNvPr id="100359" name="TextBox 22"/>
          <p:cNvSpPr txBox="1">
            <a:spLocks noChangeArrowheads="1"/>
          </p:cNvSpPr>
          <p:nvPr/>
        </p:nvSpPr>
        <p:spPr bwMode="auto">
          <a:xfrm>
            <a:off x="1793875" y="1600200"/>
            <a:ext cx="2070100" cy="584200"/>
          </a:xfrm>
          <a:prstGeom prst="rect">
            <a:avLst/>
          </a:prstGeom>
          <a:noFill/>
          <a:ln w="9525">
            <a:noFill/>
            <a:miter lim="800000"/>
            <a:headEnd/>
            <a:tailEnd/>
          </a:ln>
        </p:spPr>
        <p:txBody>
          <a:bodyPr wrap="none">
            <a:spAutoFit/>
          </a:bodyPr>
          <a:lstStyle/>
          <a:p>
            <a:pPr algn="ctr" eaLnBrk="0" hangingPunct="0"/>
            <a:r>
              <a:rPr lang="en-US" sz="1600" b="1" dirty="0">
                <a:solidFill>
                  <a:srgbClr val="0070C0"/>
                </a:solidFill>
              </a:rPr>
              <a:t>Provision of Materials</a:t>
            </a:r>
          </a:p>
          <a:p>
            <a:pPr algn="ctr" eaLnBrk="0" hangingPunct="0"/>
            <a:r>
              <a:rPr lang="en-US" sz="1600" b="1" dirty="0">
                <a:solidFill>
                  <a:srgbClr val="0070C0"/>
                </a:solidFill>
              </a:rPr>
              <a:t>42%</a:t>
            </a:r>
          </a:p>
        </p:txBody>
      </p:sp>
      <p:sp>
        <p:nvSpPr>
          <p:cNvPr id="100360" name="TextBox 23"/>
          <p:cNvSpPr txBox="1">
            <a:spLocks noChangeArrowheads="1"/>
          </p:cNvSpPr>
          <p:nvPr/>
        </p:nvSpPr>
        <p:spPr bwMode="auto">
          <a:xfrm>
            <a:off x="4343400" y="1981200"/>
            <a:ext cx="1898650" cy="523875"/>
          </a:xfrm>
          <a:prstGeom prst="rect">
            <a:avLst/>
          </a:prstGeom>
          <a:noFill/>
          <a:ln w="9525">
            <a:noFill/>
            <a:miter lim="800000"/>
            <a:headEnd/>
            <a:tailEnd/>
          </a:ln>
        </p:spPr>
        <p:txBody>
          <a:bodyPr wrap="none">
            <a:spAutoFit/>
          </a:bodyPr>
          <a:lstStyle/>
          <a:p>
            <a:pPr algn="ctr" eaLnBrk="0" hangingPunct="0"/>
            <a:r>
              <a:rPr lang="en-US" sz="1400" b="1" dirty="0">
                <a:solidFill>
                  <a:srgbClr val="00B0F0"/>
                </a:solidFill>
              </a:rPr>
              <a:t>Landfills &amp; Wastewater</a:t>
            </a:r>
          </a:p>
          <a:p>
            <a:pPr algn="ctr" eaLnBrk="0" hangingPunct="0"/>
            <a:r>
              <a:rPr lang="en-US" sz="1400" b="1" dirty="0">
                <a:solidFill>
                  <a:srgbClr val="00B0F0"/>
                </a:solidFill>
              </a:rPr>
              <a:t>2.2%</a:t>
            </a:r>
          </a:p>
        </p:txBody>
      </p:sp>
      <p:sp>
        <p:nvSpPr>
          <p:cNvPr id="100361" name="TextBox 24"/>
          <p:cNvSpPr txBox="1">
            <a:spLocks noChangeArrowheads="1"/>
          </p:cNvSpPr>
          <p:nvPr/>
        </p:nvSpPr>
        <p:spPr bwMode="auto">
          <a:xfrm>
            <a:off x="3657600" y="2133600"/>
            <a:ext cx="700088" cy="523875"/>
          </a:xfrm>
          <a:prstGeom prst="rect">
            <a:avLst/>
          </a:prstGeom>
          <a:noFill/>
          <a:ln w="9525">
            <a:noFill/>
            <a:miter lim="800000"/>
            <a:headEnd/>
            <a:tailEnd/>
          </a:ln>
        </p:spPr>
        <p:txBody>
          <a:bodyPr wrap="none">
            <a:spAutoFit/>
          </a:bodyPr>
          <a:lstStyle/>
          <a:p>
            <a:pPr algn="ctr" eaLnBrk="0" hangingPunct="0"/>
            <a:r>
              <a:rPr lang="en-US" sz="1400" b="1" dirty="0">
                <a:solidFill>
                  <a:srgbClr val="00B0F0"/>
                </a:solidFill>
              </a:rPr>
              <a:t>Freight</a:t>
            </a:r>
          </a:p>
          <a:p>
            <a:pPr algn="ctr" eaLnBrk="0" hangingPunct="0"/>
            <a:r>
              <a:rPr lang="en-US" sz="1400" b="1" dirty="0">
                <a:solidFill>
                  <a:srgbClr val="00B0F0"/>
                </a:solidFill>
              </a:rPr>
              <a:t>7.1%</a:t>
            </a:r>
          </a:p>
        </p:txBody>
      </p:sp>
      <p:sp>
        <p:nvSpPr>
          <p:cNvPr id="100362" name="TextBox 25"/>
          <p:cNvSpPr txBox="1">
            <a:spLocks noChangeArrowheads="1"/>
          </p:cNvSpPr>
          <p:nvPr/>
        </p:nvSpPr>
        <p:spPr bwMode="auto">
          <a:xfrm>
            <a:off x="1295400" y="3810000"/>
            <a:ext cx="1892300" cy="523875"/>
          </a:xfrm>
          <a:prstGeom prst="rect">
            <a:avLst/>
          </a:prstGeom>
          <a:noFill/>
          <a:ln w="9525">
            <a:noFill/>
            <a:miter lim="800000"/>
            <a:headEnd/>
            <a:tailEnd/>
          </a:ln>
        </p:spPr>
        <p:txBody>
          <a:bodyPr wrap="none">
            <a:spAutoFit/>
          </a:bodyPr>
          <a:lstStyle/>
          <a:p>
            <a:pPr algn="ctr" eaLnBrk="0" hangingPunct="0"/>
            <a:r>
              <a:rPr lang="en-US" sz="1400" b="1" dirty="0">
                <a:solidFill>
                  <a:srgbClr val="00B0F0"/>
                </a:solidFill>
              </a:rPr>
              <a:t>“Upstream” Processes</a:t>
            </a:r>
          </a:p>
          <a:p>
            <a:pPr algn="ctr" eaLnBrk="0" hangingPunct="0"/>
            <a:r>
              <a:rPr lang="en-US" sz="1400" b="1" dirty="0">
                <a:solidFill>
                  <a:srgbClr val="00B0F0"/>
                </a:solidFill>
              </a:rPr>
              <a:t>32.2%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23AB732372744290151FA0B059D851" ma:contentTypeVersion="0" ma:contentTypeDescription="Create a new document." ma:contentTypeScope="" ma:versionID="ad848b54cd541558382abea0dbf44b6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367BA0A-3D43-44A0-A8C1-030CD065E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064B11-B126-44B5-8FD2-5ACB48209543}">
  <ds:schemaRefs>
    <ds:schemaRef ds:uri="http://schemas.microsoft.com/sharepoint/v3/contenttype/forms"/>
  </ds:schemaRefs>
</ds:datastoreItem>
</file>

<file path=customXml/itemProps3.xml><?xml version="1.0" encoding="utf-8"?>
<ds:datastoreItem xmlns:ds="http://schemas.openxmlformats.org/officeDocument/2006/customXml" ds:itemID="{B7CC305C-5C49-4D7A-9D13-383ABC40D6AD}">
  <ds:schemaRef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7432</TotalTime>
  <Words>2791</Words>
  <Application>Microsoft Office PowerPoint</Application>
  <PresentationFormat>On-screen Show (4:3)</PresentationFormat>
  <Paragraphs>227</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ＭＳ Ｐゴシック</vt:lpstr>
      <vt:lpstr>Arial</vt:lpstr>
      <vt:lpstr>Times New Roman</vt:lpstr>
      <vt:lpstr>Default Design</vt:lpstr>
      <vt:lpstr>Office Theme</vt:lpstr>
      <vt:lpstr>PowerPoint Presentation</vt:lpstr>
      <vt:lpstr>Mitigation vs. Adaptation</vt:lpstr>
      <vt:lpstr>Traditional Sector-Based View of U.S. Greenhouse Gas Emissions (2006)</vt:lpstr>
      <vt:lpstr> Materials Matter: Systems-Based Geographic Emissions Inventory (2006)</vt:lpstr>
      <vt:lpstr>Oregon 2010 Consumption-Based Emissions by Major Category of Consumption (“Final Demand”) </vt:lpstr>
      <vt:lpstr>Oregon’s “In-Boundary” and Consumption-Based Inventories Compared (2010)</vt:lpstr>
      <vt:lpstr>King County (Washington) Inventories Compared (2008)</vt:lpstr>
      <vt:lpstr> Materials Matter: Systems-Based Geographic Emissions Inventory (2006)</vt:lpstr>
      <vt:lpstr>For Materials, “Upstream” Emissions Dominate</vt:lpstr>
      <vt:lpstr>Opportunities</vt:lpstr>
      <vt:lpstr>Energy and Greenhouse Gas Benefits of Recycling</vt:lpstr>
      <vt:lpstr>Analysis of GHG Reduction Potential (Recycling and Composting)</vt:lpstr>
      <vt:lpstr>The importance . . . and limitations . . . of waste recovery (recycling, composting)</vt:lpstr>
      <vt:lpstr>Upstream</vt:lpstr>
      <vt:lpstr>Oregon Marginal Abatement Cost Curve Project</vt:lpstr>
      <vt:lpstr>Consumption Workgroup</vt:lpstr>
      <vt:lpstr>PowerPoint Presentation</vt:lpstr>
      <vt:lpstr>Research Workgroup</vt:lpstr>
      <vt:lpstr>West Coast Forum’s Scripted Presentation</vt:lpstr>
      <vt:lpstr>Inventory and Climate Action Planning Toolkit</vt:lpstr>
      <vt:lpstr>ICLEI – Community Inventory Protocol</vt:lpstr>
      <vt:lpstr>West Coast Leadership</vt:lpstr>
    </vt:vector>
  </TitlesOfParts>
  <Company>DEQ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AOR presentation</dc:title>
  <dc:creator>State of Oregon</dc:creator>
  <cp:lastModifiedBy>Stienstra, Sanne</cp:lastModifiedBy>
  <cp:revision>518</cp:revision>
  <cp:lastPrinted>2002-04-10T21:43:21Z</cp:lastPrinted>
  <dcterms:created xsi:type="dcterms:W3CDTF">2010-05-25T18:55:45Z</dcterms:created>
  <dcterms:modified xsi:type="dcterms:W3CDTF">2014-09-12T16:19:40Z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0x0101003A23AB732372744290151FA0B059D851</vt:lpwstr>
  </property>
</Properties>
</file>