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79" r:id="rId3"/>
    <p:sldId id="286" r:id="rId4"/>
    <p:sldId id="262" r:id="rId5"/>
    <p:sldId id="280" r:id="rId6"/>
    <p:sldId id="287" r:id="rId7"/>
    <p:sldId id="281" r:id="rId8"/>
    <p:sldId id="283" r:id="rId9"/>
    <p:sldId id="285" r:id="rId10"/>
    <p:sldId id="289"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F4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0" autoAdjust="0"/>
    <p:restoredTop sz="94753" autoAdjust="0"/>
  </p:normalViewPr>
  <p:slideViewPr>
    <p:cSldViewPr>
      <p:cViewPr>
        <p:scale>
          <a:sx n="100" d="100"/>
          <a:sy n="100" d="100"/>
        </p:scale>
        <p:origin x="-902" y="715"/>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D3D7A7-2F67-4AFD-924E-349672797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6B0EB5E-BE96-40F5-AD67-AA03C78D150D}">
      <dgm:prSet phldrT="[Text]" custT="1"/>
      <dgm:spPr/>
      <dgm:t>
        <a:bodyPr/>
        <a:lstStyle/>
        <a:p>
          <a:r>
            <a:rPr lang="en-US" sz="2000" dirty="0" smtClean="0">
              <a:solidFill>
                <a:srgbClr val="000000"/>
              </a:solidFill>
            </a:rPr>
            <a:t>Member State Body</a:t>
          </a:r>
        </a:p>
        <a:p>
          <a:r>
            <a:rPr lang="en-US" sz="1600" dirty="0" smtClean="0">
              <a:solidFill>
                <a:schemeClr val="tx1">
                  <a:lumMod val="50000"/>
                  <a:lumOff val="50000"/>
                </a:schemeClr>
              </a:solidFill>
            </a:rPr>
            <a:t>(</a:t>
          </a:r>
          <a:r>
            <a:rPr lang="en-US" sz="1600" i="1" dirty="0" smtClean="0">
              <a:solidFill>
                <a:schemeClr val="tx1">
                  <a:lumMod val="50000"/>
                  <a:lumOff val="50000"/>
                </a:schemeClr>
              </a:solidFill>
            </a:rPr>
            <a:t>ad interim</a:t>
          </a:r>
          <a:r>
            <a:rPr lang="en-US" sz="1600" dirty="0" smtClean="0">
              <a:solidFill>
                <a:schemeClr val="tx1">
                  <a:lumMod val="50000"/>
                  <a:lumOff val="50000"/>
                </a:schemeClr>
              </a:solidFill>
            </a:rPr>
            <a:t>)</a:t>
          </a:r>
        </a:p>
        <a:p>
          <a:r>
            <a:rPr lang="en-US" sz="1600" dirty="0" smtClean="0">
              <a:solidFill>
                <a:schemeClr val="tx1">
                  <a:lumMod val="50000"/>
                  <a:lumOff val="50000"/>
                </a:schemeClr>
              </a:solidFill>
            </a:rPr>
            <a:t>@ ECOSOC</a:t>
          </a:r>
          <a:endParaRPr lang="en-US" sz="1600" dirty="0">
            <a:solidFill>
              <a:schemeClr val="tx1">
                <a:lumMod val="50000"/>
                <a:lumOff val="50000"/>
              </a:schemeClr>
            </a:solidFill>
          </a:endParaRPr>
        </a:p>
      </dgm:t>
    </dgm:pt>
    <dgm:pt modelId="{C23C3BEE-5746-4B27-B355-2885CAE6F87B}" type="parTrans" cxnId="{61B5D15A-6A37-470A-B961-095B8A6BF44F}">
      <dgm:prSet/>
      <dgm:spPr/>
      <dgm:t>
        <a:bodyPr/>
        <a:lstStyle/>
        <a:p>
          <a:endParaRPr lang="en-US"/>
        </a:p>
      </dgm:t>
    </dgm:pt>
    <dgm:pt modelId="{AD644F0F-1EA7-4D93-996B-1139F9AD30D7}" type="sibTrans" cxnId="{61B5D15A-6A37-470A-B961-095B8A6BF44F}">
      <dgm:prSet/>
      <dgm:spPr/>
      <dgm:t>
        <a:bodyPr/>
        <a:lstStyle/>
        <a:p>
          <a:endParaRPr lang="en-US"/>
        </a:p>
      </dgm:t>
    </dgm:pt>
    <dgm:pt modelId="{41EA601E-E601-4F24-8BE7-72A60BF8155B}">
      <dgm:prSet phldrT="[Text]" custT="1"/>
      <dgm:spPr/>
      <dgm:t>
        <a:bodyPr/>
        <a:lstStyle/>
        <a:p>
          <a:r>
            <a:rPr lang="en-US" sz="2000" dirty="0" smtClean="0">
              <a:solidFill>
                <a:srgbClr val="000000"/>
              </a:solidFill>
            </a:rPr>
            <a:t>10 YFP Secretariat</a:t>
          </a:r>
        </a:p>
        <a:p>
          <a:r>
            <a:rPr lang="en-US" sz="1600" dirty="0" smtClean="0">
              <a:solidFill>
                <a:schemeClr val="tx1">
                  <a:lumMod val="50000"/>
                  <a:lumOff val="50000"/>
                </a:schemeClr>
              </a:solidFill>
            </a:rPr>
            <a:t>@ UNEP/DTIE</a:t>
          </a:r>
          <a:endParaRPr lang="en-US" sz="1600" dirty="0">
            <a:solidFill>
              <a:schemeClr val="tx1">
                <a:lumMod val="50000"/>
                <a:lumOff val="50000"/>
              </a:schemeClr>
            </a:solidFill>
          </a:endParaRPr>
        </a:p>
      </dgm:t>
    </dgm:pt>
    <dgm:pt modelId="{14320D2E-81AE-4C9A-A21B-AC5D000EF9ED}" type="parTrans" cxnId="{CDF4AFAB-4F31-4EC2-9A17-A4D7E675EB3E}">
      <dgm:prSet/>
      <dgm:spPr/>
      <dgm:t>
        <a:bodyPr/>
        <a:lstStyle/>
        <a:p>
          <a:endParaRPr lang="en-US"/>
        </a:p>
      </dgm:t>
    </dgm:pt>
    <dgm:pt modelId="{B09432B8-47FF-4F71-9473-69A45703B463}" type="sibTrans" cxnId="{CDF4AFAB-4F31-4EC2-9A17-A4D7E675EB3E}">
      <dgm:prSet/>
      <dgm:spPr/>
      <dgm:t>
        <a:bodyPr/>
        <a:lstStyle/>
        <a:p>
          <a:endParaRPr lang="en-US"/>
        </a:p>
      </dgm:t>
    </dgm:pt>
    <dgm:pt modelId="{1B67B6AE-88FE-4CFF-8F80-29562EC336B7}">
      <dgm:prSet phldrT="[Text]" custT="1"/>
      <dgm:spPr/>
      <dgm:t>
        <a:bodyPr/>
        <a:lstStyle/>
        <a:p>
          <a:r>
            <a:rPr lang="en-US" sz="2000" dirty="0" smtClean="0">
              <a:solidFill>
                <a:srgbClr val="000000"/>
              </a:solidFill>
            </a:rPr>
            <a:t>10YFP Board</a:t>
          </a:r>
        </a:p>
        <a:p>
          <a:r>
            <a:rPr lang="en-US" sz="1600" dirty="0" smtClean="0">
              <a:solidFill>
                <a:schemeClr val="tx1">
                  <a:lumMod val="50000"/>
                  <a:lumOff val="50000"/>
                </a:schemeClr>
              </a:solidFill>
            </a:rPr>
            <a:t>w/ 10 Member State reps</a:t>
          </a:r>
        </a:p>
        <a:p>
          <a:r>
            <a:rPr lang="en-US" sz="1600" dirty="0" smtClean="0">
              <a:solidFill>
                <a:schemeClr val="tx1">
                  <a:lumMod val="50000"/>
                  <a:lumOff val="50000"/>
                </a:schemeClr>
              </a:solidFill>
            </a:rPr>
            <a:t> (2 per UN Region)</a:t>
          </a:r>
          <a:endParaRPr lang="en-US" sz="1600" dirty="0">
            <a:solidFill>
              <a:schemeClr val="tx1">
                <a:lumMod val="50000"/>
                <a:lumOff val="50000"/>
              </a:schemeClr>
            </a:solidFill>
          </a:endParaRPr>
        </a:p>
      </dgm:t>
    </dgm:pt>
    <dgm:pt modelId="{396CCE02-3371-4D2B-AC54-ED548C0BB376}" type="parTrans" cxnId="{136CA8BF-C186-44BC-89A1-EC91ED2FA9C4}">
      <dgm:prSet/>
      <dgm:spPr/>
      <dgm:t>
        <a:bodyPr/>
        <a:lstStyle/>
        <a:p>
          <a:endParaRPr lang="en-US"/>
        </a:p>
      </dgm:t>
    </dgm:pt>
    <dgm:pt modelId="{F1662D0E-2A19-4749-B703-76AB3A560F56}" type="sibTrans" cxnId="{136CA8BF-C186-44BC-89A1-EC91ED2FA9C4}">
      <dgm:prSet/>
      <dgm:spPr/>
      <dgm:t>
        <a:bodyPr/>
        <a:lstStyle/>
        <a:p>
          <a:endParaRPr lang="en-US"/>
        </a:p>
      </dgm:t>
    </dgm:pt>
    <dgm:pt modelId="{1BCF37AF-0F23-480C-AB55-9283C96E5A8B}">
      <dgm:prSet phldrT="[Text]" custT="1"/>
      <dgm:spPr/>
      <dgm:t>
        <a:bodyPr/>
        <a:lstStyle/>
        <a:p>
          <a:pPr algn="ctr"/>
          <a:endParaRPr lang="en-US" sz="2000" dirty="0" smtClean="0">
            <a:solidFill>
              <a:srgbClr val="000000"/>
            </a:solidFill>
          </a:endParaRPr>
        </a:p>
        <a:p>
          <a:pPr algn="ctr"/>
          <a:endParaRPr lang="en-US" sz="2000" dirty="0" smtClean="0">
            <a:solidFill>
              <a:srgbClr val="000000"/>
            </a:solidFill>
          </a:endParaRPr>
        </a:p>
        <a:p>
          <a:pPr algn="ctr"/>
          <a:r>
            <a:rPr lang="en-US" sz="2000" dirty="0" smtClean="0">
              <a:solidFill>
                <a:srgbClr val="000000"/>
              </a:solidFill>
            </a:rPr>
            <a:t>10YFP Programs:</a:t>
          </a:r>
        </a:p>
        <a:p>
          <a:pPr algn="l"/>
          <a:r>
            <a:rPr lang="en-US" sz="1400" dirty="0" smtClean="0">
              <a:solidFill>
                <a:schemeClr val="tx1">
                  <a:lumMod val="50000"/>
                  <a:lumOff val="50000"/>
                </a:schemeClr>
              </a:solidFill>
            </a:rPr>
            <a:t>o  Consumer Information</a:t>
          </a:r>
        </a:p>
        <a:p>
          <a:pPr algn="l"/>
          <a:r>
            <a:rPr lang="en-US" sz="1400" dirty="0" smtClean="0">
              <a:solidFill>
                <a:schemeClr val="tx1">
                  <a:lumMod val="50000"/>
                  <a:lumOff val="50000"/>
                </a:schemeClr>
              </a:solidFill>
            </a:rPr>
            <a:t>o  </a:t>
          </a:r>
          <a:r>
            <a:rPr lang="en-US" sz="1400" dirty="0" err="1" smtClean="0">
              <a:solidFill>
                <a:schemeClr val="tx1">
                  <a:lumMod val="50000"/>
                  <a:lumOff val="50000"/>
                </a:schemeClr>
              </a:solidFill>
            </a:rPr>
            <a:t>Sust</a:t>
          </a:r>
          <a:r>
            <a:rPr lang="en-US" sz="1400" dirty="0" smtClean="0">
              <a:solidFill>
                <a:schemeClr val="tx1">
                  <a:lumMod val="50000"/>
                  <a:lumOff val="50000"/>
                </a:schemeClr>
              </a:solidFill>
            </a:rPr>
            <a:t>. Lifestyles and Education</a:t>
          </a:r>
        </a:p>
        <a:p>
          <a:pPr algn="l"/>
          <a:r>
            <a:rPr lang="en-US" sz="1400" dirty="0" smtClean="0">
              <a:solidFill>
                <a:schemeClr val="tx1">
                  <a:lumMod val="50000"/>
                  <a:lumOff val="50000"/>
                </a:schemeClr>
              </a:solidFill>
            </a:rPr>
            <a:t>o </a:t>
          </a:r>
          <a:r>
            <a:rPr lang="en-US" sz="1400" dirty="0" err="1" smtClean="0">
              <a:solidFill>
                <a:schemeClr val="tx1">
                  <a:lumMod val="50000"/>
                  <a:lumOff val="50000"/>
                </a:schemeClr>
              </a:solidFill>
            </a:rPr>
            <a:t>Sust</a:t>
          </a:r>
          <a:r>
            <a:rPr lang="en-US" sz="1400" dirty="0" smtClean="0">
              <a:solidFill>
                <a:schemeClr val="tx1">
                  <a:lumMod val="50000"/>
                  <a:lumOff val="50000"/>
                </a:schemeClr>
              </a:solidFill>
            </a:rPr>
            <a:t>. Public Procurement</a:t>
          </a:r>
        </a:p>
        <a:p>
          <a:pPr algn="l"/>
          <a:r>
            <a:rPr lang="en-US" sz="1400" dirty="0" smtClean="0">
              <a:solidFill>
                <a:schemeClr val="tx1">
                  <a:lumMod val="50000"/>
                  <a:lumOff val="50000"/>
                </a:schemeClr>
              </a:solidFill>
            </a:rPr>
            <a:t>o </a:t>
          </a:r>
          <a:r>
            <a:rPr lang="en-US" sz="1400" dirty="0" err="1" smtClean="0">
              <a:solidFill>
                <a:schemeClr val="tx1">
                  <a:lumMod val="50000"/>
                  <a:lumOff val="50000"/>
                </a:schemeClr>
              </a:solidFill>
            </a:rPr>
            <a:t>Sust</a:t>
          </a:r>
          <a:r>
            <a:rPr lang="en-US" sz="1400" dirty="0" smtClean="0">
              <a:solidFill>
                <a:schemeClr val="tx1">
                  <a:lumMod val="50000"/>
                  <a:lumOff val="50000"/>
                </a:schemeClr>
              </a:solidFill>
            </a:rPr>
            <a:t>. </a:t>
          </a:r>
          <a:r>
            <a:rPr lang="en-US" sz="1400" dirty="0" err="1" smtClean="0">
              <a:solidFill>
                <a:schemeClr val="tx1">
                  <a:lumMod val="50000"/>
                  <a:lumOff val="50000"/>
                </a:schemeClr>
              </a:solidFill>
            </a:rPr>
            <a:t>Bldgs</a:t>
          </a:r>
          <a:r>
            <a:rPr lang="en-US" sz="1400" dirty="0" smtClean="0">
              <a:solidFill>
                <a:schemeClr val="tx1">
                  <a:lumMod val="50000"/>
                  <a:lumOff val="50000"/>
                </a:schemeClr>
              </a:solidFill>
            </a:rPr>
            <a:t> and Construction</a:t>
          </a:r>
        </a:p>
        <a:p>
          <a:pPr algn="l"/>
          <a:r>
            <a:rPr lang="en-US" sz="1400" dirty="0" smtClean="0">
              <a:solidFill>
                <a:schemeClr val="tx1">
                  <a:lumMod val="50000"/>
                  <a:lumOff val="50000"/>
                </a:schemeClr>
              </a:solidFill>
            </a:rPr>
            <a:t>o </a:t>
          </a:r>
          <a:r>
            <a:rPr lang="en-US" sz="1400" dirty="0" err="1" smtClean="0">
              <a:solidFill>
                <a:schemeClr val="tx1">
                  <a:lumMod val="50000"/>
                  <a:lumOff val="50000"/>
                </a:schemeClr>
              </a:solidFill>
            </a:rPr>
            <a:t>Sust</a:t>
          </a:r>
          <a:r>
            <a:rPr lang="en-US" sz="1400" dirty="0" smtClean="0">
              <a:solidFill>
                <a:schemeClr val="tx1">
                  <a:lumMod val="50000"/>
                  <a:lumOff val="50000"/>
                </a:schemeClr>
              </a:solidFill>
            </a:rPr>
            <a:t>. Tourism, incl. Ecotourism</a:t>
          </a:r>
        </a:p>
        <a:p>
          <a:pPr algn="l"/>
          <a:endParaRPr lang="en-US" sz="1400" dirty="0" smtClean="0">
            <a:solidFill>
              <a:schemeClr val="tx1">
                <a:lumMod val="50000"/>
                <a:lumOff val="50000"/>
              </a:schemeClr>
            </a:solidFill>
          </a:endParaRPr>
        </a:p>
        <a:p>
          <a:pPr algn="l"/>
          <a:r>
            <a:rPr lang="en-US" sz="1400" dirty="0" smtClean="0">
              <a:solidFill>
                <a:schemeClr val="tx1">
                  <a:lumMod val="50000"/>
                  <a:lumOff val="50000"/>
                </a:schemeClr>
              </a:solidFill>
            </a:rPr>
            <a:t>    *  Life Cycle Assessment   </a:t>
          </a:r>
        </a:p>
        <a:p>
          <a:pPr algn="l"/>
          <a:r>
            <a:rPr lang="en-US" sz="1400" dirty="0" smtClean="0">
              <a:solidFill>
                <a:schemeClr val="tx1">
                  <a:lumMod val="50000"/>
                  <a:lumOff val="50000"/>
                </a:schemeClr>
              </a:solidFill>
            </a:rPr>
            <a:t>    *  </a:t>
          </a:r>
          <a:r>
            <a:rPr lang="en-US" sz="1400" dirty="0" err="1" smtClean="0">
              <a:solidFill>
                <a:schemeClr val="tx1">
                  <a:lumMod val="50000"/>
                  <a:lumOff val="50000"/>
                </a:schemeClr>
              </a:solidFill>
            </a:rPr>
            <a:t>Think.Eat.Save</a:t>
          </a:r>
          <a:r>
            <a:rPr lang="en-US" sz="1400" dirty="0" smtClean="0">
              <a:solidFill>
                <a:schemeClr val="tx1">
                  <a:lumMod val="50000"/>
                  <a:lumOff val="50000"/>
                </a:schemeClr>
              </a:solidFill>
            </a:rPr>
            <a:t> (food waste)</a:t>
          </a:r>
        </a:p>
        <a:p>
          <a:pPr algn="l"/>
          <a:endParaRPr lang="en-US" sz="1600" dirty="0" smtClean="0">
            <a:solidFill>
              <a:srgbClr val="000000"/>
            </a:solidFill>
          </a:endParaRPr>
        </a:p>
        <a:p>
          <a:pPr algn="ctr"/>
          <a:endParaRPr lang="en-US" sz="2000" dirty="0">
            <a:solidFill>
              <a:srgbClr val="000000"/>
            </a:solidFill>
          </a:endParaRPr>
        </a:p>
      </dgm:t>
    </dgm:pt>
    <dgm:pt modelId="{7FBF8624-AA34-4542-BB0E-16E71BBC390A}" type="parTrans" cxnId="{9C0586BE-A400-424F-B1B2-8C23167164F8}">
      <dgm:prSet/>
      <dgm:spPr/>
      <dgm:t>
        <a:bodyPr/>
        <a:lstStyle/>
        <a:p>
          <a:endParaRPr lang="en-US"/>
        </a:p>
      </dgm:t>
    </dgm:pt>
    <dgm:pt modelId="{277BCD40-7B13-422A-9A27-4D811E380483}" type="sibTrans" cxnId="{9C0586BE-A400-424F-B1B2-8C23167164F8}">
      <dgm:prSet/>
      <dgm:spPr/>
      <dgm:t>
        <a:bodyPr/>
        <a:lstStyle/>
        <a:p>
          <a:endParaRPr lang="en-US"/>
        </a:p>
      </dgm:t>
    </dgm:pt>
    <dgm:pt modelId="{F1116483-F85C-44C2-A6C4-787B888FDEFA}">
      <dgm:prSet phldrT="[Text]" custT="1"/>
      <dgm:spPr/>
      <dgm:t>
        <a:bodyPr/>
        <a:lstStyle/>
        <a:p>
          <a:pPr algn="ctr"/>
          <a:endParaRPr lang="en-US" sz="1800" dirty="0" smtClean="0">
            <a:solidFill>
              <a:srgbClr val="000000"/>
            </a:solidFill>
          </a:endParaRPr>
        </a:p>
        <a:p>
          <a:pPr algn="ctr"/>
          <a:r>
            <a:rPr lang="en-US" sz="1800" dirty="0" smtClean="0">
              <a:solidFill>
                <a:srgbClr val="000000"/>
              </a:solidFill>
            </a:rPr>
            <a:t>Other 10YFP Program Elements:</a:t>
          </a:r>
        </a:p>
        <a:p>
          <a:pPr algn="l"/>
          <a:r>
            <a:rPr lang="en-US" sz="1400" dirty="0" smtClean="0">
              <a:solidFill>
                <a:schemeClr val="tx1">
                  <a:lumMod val="50000"/>
                  <a:lumOff val="50000"/>
                </a:schemeClr>
              </a:solidFill>
            </a:rPr>
            <a:t>o  SCP Clearinghouse</a:t>
          </a:r>
        </a:p>
        <a:p>
          <a:pPr algn="l"/>
          <a:r>
            <a:rPr lang="en-US" sz="1400" dirty="0" smtClean="0">
              <a:solidFill>
                <a:schemeClr val="tx1">
                  <a:lumMod val="50000"/>
                  <a:lumOff val="50000"/>
                </a:schemeClr>
              </a:solidFill>
            </a:rPr>
            <a:t>o  Voluntary Trust Fund</a:t>
          </a:r>
        </a:p>
        <a:p>
          <a:pPr algn="l"/>
          <a:r>
            <a:rPr lang="en-US" sz="1400" dirty="0" smtClean="0">
              <a:solidFill>
                <a:schemeClr val="tx1">
                  <a:lumMod val="50000"/>
                  <a:lumOff val="50000"/>
                </a:schemeClr>
              </a:solidFill>
            </a:rPr>
            <a:t>o  UN Interagency</a:t>
          </a:r>
        </a:p>
        <a:p>
          <a:pPr algn="l"/>
          <a:r>
            <a:rPr lang="en-US" sz="1400" dirty="0" smtClean="0">
              <a:solidFill>
                <a:schemeClr val="tx1">
                  <a:lumMod val="50000"/>
                  <a:lumOff val="50000"/>
                </a:schemeClr>
              </a:solidFill>
            </a:rPr>
            <a:t>    Coordination Group</a:t>
          </a:r>
        </a:p>
        <a:p>
          <a:pPr algn="l"/>
          <a:r>
            <a:rPr lang="en-US" sz="1400" dirty="0" smtClean="0">
              <a:solidFill>
                <a:schemeClr val="tx1">
                  <a:lumMod val="50000"/>
                  <a:lumOff val="50000"/>
                </a:schemeClr>
              </a:solidFill>
            </a:rPr>
            <a:t>o  Meetings/Reports</a:t>
          </a:r>
        </a:p>
        <a:p>
          <a:pPr algn="l"/>
          <a:r>
            <a:rPr lang="en-US" sz="1400" dirty="0" smtClean="0">
              <a:solidFill>
                <a:schemeClr val="tx1">
                  <a:lumMod val="50000"/>
                  <a:lumOff val="50000"/>
                </a:schemeClr>
              </a:solidFill>
            </a:rPr>
            <a:t>o  Five Year Review</a:t>
          </a:r>
        </a:p>
        <a:p>
          <a:pPr algn="ctr"/>
          <a:endParaRPr lang="en-US" sz="1800" dirty="0"/>
        </a:p>
      </dgm:t>
    </dgm:pt>
    <dgm:pt modelId="{906164ED-DB10-4B48-91D7-3D8CD0CF1897}" type="parTrans" cxnId="{226F2FDE-4280-456D-96B0-547DA3A94088}">
      <dgm:prSet/>
      <dgm:spPr/>
      <dgm:t>
        <a:bodyPr/>
        <a:lstStyle/>
        <a:p>
          <a:endParaRPr lang="en-US"/>
        </a:p>
      </dgm:t>
    </dgm:pt>
    <dgm:pt modelId="{1FB0618B-74B1-43CE-BA98-38721DB87533}" type="sibTrans" cxnId="{226F2FDE-4280-456D-96B0-547DA3A94088}">
      <dgm:prSet/>
      <dgm:spPr/>
      <dgm:t>
        <a:bodyPr/>
        <a:lstStyle/>
        <a:p>
          <a:endParaRPr lang="en-US"/>
        </a:p>
      </dgm:t>
    </dgm:pt>
    <dgm:pt modelId="{F963BF85-7BF3-443F-87ED-00DABBD85909}">
      <dgm:prSet phldrT="[Text]" custT="1"/>
      <dgm:spPr/>
      <dgm:t>
        <a:bodyPr/>
        <a:lstStyle/>
        <a:p>
          <a:pPr algn="ctr"/>
          <a:r>
            <a:rPr lang="en-US" sz="2000" dirty="0" smtClean="0">
              <a:solidFill>
                <a:srgbClr val="000000"/>
              </a:solidFill>
            </a:rPr>
            <a:t>10YFP Focal Points:</a:t>
          </a:r>
        </a:p>
        <a:p>
          <a:pPr algn="l"/>
          <a:r>
            <a:rPr lang="en-US" sz="1600" dirty="0" smtClean="0">
              <a:solidFill>
                <a:schemeClr val="tx1">
                  <a:lumMod val="50000"/>
                  <a:lumOff val="50000"/>
                </a:schemeClr>
              </a:solidFill>
            </a:rPr>
            <a:t>o  Member States</a:t>
          </a:r>
        </a:p>
        <a:p>
          <a:pPr algn="l"/>
          <a:r>
            <a:rPr lang="en-US" sz="1600" dirty="0" smtClean="0">
              <a:solidFill>
                <a:schemeClr val="tx1">
                  <a:lumMod val="50000"/>
                  <a:lumOff val="50000"/>
                </a:schemeClr>
              </a:solidFill>
            </a:rPr>
            <a:t>         (EPA for U.S.)</a:t>
          </a:r>
        </a:p>
        <a:p>
          <a:pPr algn="l"/>
          <a:r>
            <a:rPr lang="en-US" sz="1600" dirty="0" smtClean="0">
              <a:solidFill>
                <a:schemeClr val="tx1">
                  <a:lumMod val="50000"/>
                  <a:lumOff val="50000"/>
                </a:schemeClr>
              </a:solidFill>
            </a:rPr>
            <a:t>o Other Stakeholders (</a:t>
          </a:r>
          <a:r>
            <a:rPr lang="en-US" sz="1600" dirty="0" err="1" smtClean="0">
              <a:solidFill>
                <a:schemeClr val="tx1">
                  <a:lumMod val="50000"/>
                  <a:lumOff val="50000"/>
                </a:schemeClr>
              </a:solidFill>
            </a:rPr>
            <a:t>tbd</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dgm:t>
    </dgm:pt>
    <dgm:pt modelId="{E60AE0FC-085F-4DD5-BFF3-AF8325BF802A}" type="parTrans" cxnId="{18F63792-1023-4943-B7CF-0B676F1E59BF}">
      <dgm:prSet/>
      <dgm:spPr/>
      <dgm:t>
        <a:bodyPr/>
        <a:lstStyle/>
        <a:p>
          <a:endParaRPr lang="en-US"/>
        </a:p>
      </dgm:t>
    </dgm:pt>
    <dgm:pt modelId="{B6F9B9B9-6BFC-47F0-90A1-DC81FD448157}" type="sibTrans" cxnId="{18F63792-1023-4943-B7CF-0B676F1E59BF}">
      <dgm:prSet/>
      <dgm:spPr/>
      <dgm:t>
        <a:bodyPr/>
        <a:lstStyle/>
        <a:p>
          <a:endParaRPr lang="en-US"/>
        </a:p>
      </dgm:t>
    </dgm:pt>
    <dgm:pt modelId="{1CA41481-8362-4AEE-AB4F-985F6EDB180F}" type="pres">
      <dgm:prSet presAssocID="{DAD3D7A7-2F67-4AFD-924E-34967279707D}" presName="diagram" presStyleCnt="0">
        <dgm:presLayoutVars>
          <dgm:dir/>
          <dgm:resizeHandles val="exact"/>
        </dgm:presLayoutVars>
      </dgm:prSet>
      <dgm:spPr/>
      <dgm:t>
        <a:bodyPr/>
        <a:lstStyle/>
        <a:p>
          <a:endParaRPr lang="en-US"/>
        </a:p>
      </dgm:t>
    </dgm:pt>
    <dgm:pt modelId="{C0535963-4B13-42D3-A082-4ECE03F41B95}" type="pres">
      <dgm:prSet presAssocID="{A6B0EB5E-BE96-40F5-AD67-AA03C78D150D}" presName="node" presStyleLbl="node1" presStyleIdx="0" presStyleCnt="6" custScaleX="63126" custScaleY="56949" custLinFactNeighborX="-6121" custLinFactNeighborY="-9821">
        <dgm:presLayoutVars>
          <dgm:bulletEnabled val="1"/>
        </dgm:presLayoutVars>
      </dgm:prSet>
      <dgm:spPr/>
      <dgm:t>
        <a:bodyPr/>
        <a:lstStyle/>
        <a:p>
          <a:endParaRPr lang="en-US"/>
        </a:p>
      </dgm:t>
    </dgm:pt>
    <dgm:pt modelId="{00C8AF8F-5EA8-4981-995C-BF3F49DC10C7}" type="pres">
      <dgm:prSet presAssocID="{AD644F0F-1EA7-4D93-996B-1139F9AD30D7}" presName="sibTrans" presStyleCnt="0"/>
      <dgm:spPr/>
    </dgm:pt>
    <dgm:pt modelId="{9634A78A-86B7-45C8-A0F3-A7084B34411E}" type="pres">
      <dgm:prSet presAssocID="{41EA601E-E601-4F24-8BE7-72A60BF8155B}" presName="node" presStyleLbl="node1" presStyleIdx="1" presStyleCnt="6" custScaleX="69992" custScaleY="40166" custLinFactNeighborX="200" custLinFactNeighborY="17464">
        <dgm:presLayoutVars>
          <dgm:bulletEnabled val="1"/>
        </dgm:presLayoutVars>
      </dgm:prSet>
      <dgm:spPr/>
      <dgm:t>
        <a:bodyPr/>
        <a:lstStyle/>
        <a:p>
          <a:endParaRPr lang="en-US"/>
        </a:p>
      </dgm:t>
    </dgm:pt>
    <dgm:pt modelId="{3D823FBB-B4CD-47B4-8D12-74922586B57A}" type="pres">
      <dgm:prSet presAssocID="{B09432B8-47FF-4F71-9473-69A45703B463}" presName="sibTrans" presStyleCnt="0"/>
      <dgm:spPr/>
    </dgm:pt>
    <dgm:pt modelId="{689811B6-32C4-41F7-98B3-15EEC934DBF8}" type="pres">
      <dgm:prSet presAssocID="{1B67B6AE-88FE-4CFF-8F80-29562EC336B7}" presName="node" presStyleLbl="node1" presStyleIdx="2" presStyleCnt="6" custScaleX="73326" custScaleY="60896" custLinFactNeighborX="4433" custLinFactNeighborY="5637">
        <dgm:presLayoutVars>
          <dgm:bulletEnabled val="1"/>
        </dgm:presLayoutVars>
      </dgm:prSet>
      <dgm:spPr/>
      <dgm:t>
        <a:bodyPr/>
        <a:lstStyle/>
        <a:p>
          <a:endParaRPr lang="en-US"/>
        </a:p>
      </dgm:t>
    </dgm:pt>
    <dgm:pt modelId="{03EAB179-17DF-4ABB-A27D-47A165EA1C0B}" type="pres">
      <dgm:prSet presAssocID="{F1662D0E-2A19-4749-B703-76AB3A560F56}" presName="sibTrans" presStyleCnt="0"/>
      <dgm:spPr/>
    </dgm:pt>
    <dgm:pt modelId="{179E1280-3E90-497D-988A-1CD6767A62E3}" type="pres">
      <dgm:prSet presAssocID="{1BCF37AF-0F23-480C-AB55-9283C96E5A8B}" presName="node" presStyleLbl="node1" presStyleIdx="3" presStyleCnt="6" custScaleX="77702" custScaleY="109428" custLinFactNeighborX="72174" custLinFactNeighborY="9124">
        <dgm:presLayoutVars>
          <dgm:bulletEnabled val="1"/>
        </dgm:presLayoutVars>
      </dgm:prSet>
      <dgm:spPr/>
      <dgm:t>
        <a:bodyPr/>
        <a:lstStyle/>
        <a:p>
          <a:endParaRPr lang="en-US"/>
        </a:p>
      </dgm:t>
    </dgm:pt>
    <dgm:pt modelId="{23160BA7-AFBB-4BA1-8A15-0FCED602522B}" type="pres">
      <dgm:prSet presAssocID="{277BCD40-7B13-422A-9A27-4D811E380483}" presName="sibTrans" presStyleCnt="0"/>
      <dgm:spPr/>
    </dgm:pt>
    <dgm:pt modelId="{2B9ED042-038D-4B8B-A5FF-49AF82DDCBB0}" type="pres">
      <dgm:prSet presAssocID="{F1116483-F85C-44C2-A6C4-787B888FDEFA}" presName="node" presStyleLbl="node1" presStyleIdx="4" presStyleCnt="6" custScaleX="61955" custScaleY="90343" custLinFactNeighborX="-87381" custLinFactNeighborY="1338">
        <dgm:presLayoutVars>
          <dgm:bulletEnabled val="1"/>
        </dgm:presLayoutVars>
      </dgm:prSet>
      <dgm:spPr/>
      <dgm:t>
        <a:bodyPr/>
        <a:lstStyle/>
        <a:p>
          <a:endParaRPr lang="en-US"/>
        </a:p>
      </dgm:t>
    </dgm:pt>
    <dgm:pt modelId="{9065621E-3633-4D6C-BF1B-76D6CFD7EE8F}" type="pres">
      <dgm:prSet presAssocID="{1FB0618B-74B1-43CE-BA98-38721DB87533}" presName="sibTrans" presStyleCnt="0"/>
      <dgm:spPr/>
    </dgm:pt>
    <dgm:pt modelId="{010A377C-B5C7-41F5-8F32-BE80D6D514B3}" type="pres">
      <dgm:prSet presAssocID="{F963BF85-7BF3-443F-87ED-00DABBD85909}" presName="node" presStyleLbl="node1" presStyleIdx="5" presStyleCnt="6" custScaleX="73304" custScaleY="67804" custLinFactNeighborX="1128" custLinFactNeighborY="-4879">
        <dgm:presLayoutVars>
          <dgm:bulletEnabled val="1"/>
        </dgm:presLayoutVars>
      </dgm:prSet>
      <dgm:spPr/>
      <dgm:t>
        <a:bodyPr/>
        <a:lstStyle/>
        <a:p>
          <a:endParaRPr lang="en-US"/>
        </a:p>
      </dgm:t>
    </dgm:pt>
  </dgm:ptLst>
  <dgm:cxnLst>
    <dgm:cxn modelId="{651591FB-068A-471B-809F-683C1FE1F6A9}" type="presOf" srcId="{1B67B6AE-88FE-4CFF-8F80-29562EC336B7}" destId="{689811B6-32C4-41F7-98B3-15EEC934DBF8}" srcOrd="0" destOrd="0" presId="urn:microsoft.com/office/officeart/2005/8/layout/default"/>
    <dgm:cxn modelId="{FD866EEC-C800-46D9-8D83-28456822CA29}" type="presOf" srcId="{F963BF85-7BF3-443F-87ED-00DABBD85909}" destId="{010A377C-B5C7-41F5-8F32-BE80D6D514B3}" srcOrd="0" destOrd="0" presId="urn:microsoft.com/office/officeart/2005/8/layout/default"/>
    <dgm:cxn modelId="{18F63792-1023-4943-B7CF-0B676F1E59BF}" srcId="{DAD3D7A7-2F67-4AFD-924E-34967279707D}" destId="{F963BF85-7BF3-443F-87ED-00DABBD85909}" srcOrd="5" destOrd="0" parTransId="{E60AE0FC-085F-4DD5-BFF3-AF8325BF802A}" sibTransId="{B6F9B9B9-6BFC-47F0-90A1-DC81FD448157}"/>
    <dgm:cxn modelId="{1CA3440D-A7B6-4F48-9760-38FCF4A183D9}" type="presOf" srcId="{F1116483-F85C-44C2-A6C4-787B888FDEFA}" destId="{2B9ED042-038D-4B8B-A5FF-49AF82DDCBB0}" srcOrd="0" destOrd="0" presId="urn:microsoft.com/office/officeart/2005/8/layout/default"/>
    <dgm:cxn modelId="{9C0586BE-A400-424F-B1B2-8C23167164F8}" srcId="{DAD3D7A7-2F67-4AFD-924E-34967279707D}" destId="{1BCF37AF-0F23-480C-AB55-9283C96E5A8B}" srcOrd="3" destOrd="0" parTransId="{7FBF8624-AA34-4542-BB0E-16E71BBC390A}" sibTransId="{277BCD40-7B13-422A-9A27-4D811E380483}"/>
    <dgm:cxn modelId="{979C6204-6975-4697-97D3-0D3C46553BF1}" type="presOf" srcId="{41EA601E-E601-4F24-8BE7-72A60BF8155B}" destId="{9634A78A-86B7-45C8-A0F3-A7084B34411E}" srcOrd="0" destOrd="0" presId="urn:microsoft.com/office/officeart/2005/8/layout/default"/>
    <dgm:cxn modelId="{9327D0D7-3A46-4195-9236-2876269C9AAF}" type="presOf" srcId="{1BCF37AF-0F23-480C-AB55-9283C96E5A8B}" destId="{179E1280-3E90-497D-988A-1CD6767A62E3}" srcOrd="0" destOrd="0" presId="urn:microsoft.com/office/officeart/2005/8/layout/default"/>
    <dgm:cxn modelId="{136CA8BF-C186-44BC-89A1-EC91ED2FA9C4}" srcId="{DAD3D7A7-2F67-4AFD-924E-34967279707D}" destId="{1B67B6AE-88FE-4CFF-8F80-29562EC336B7}" srcOrd="2" destOrd="0" parTransId="{396CCE02-3371-4D2B-AC54-ED548C0BB376}" sibTransId="{F1662D0E-2A19-4749-B703-76AB3A560F56}"/>
    <dgm:cxn modelId="{61B5D15A-6A37-470A-B961-095B8A6BF44F}" srcId="{DAD3D7A7-2F67-4AFD-924E-34967279707D}" destId="{A6B0EB5E-BE96-40F5-AD67-AA03C78D150D}" srcOrd="0" destOrd="0" parTransId="{C23C3BEE-5746-4B27-B355-2885CAE6F87B}" sibTransId="{AD644F0F-1EA7-4D93-996B-1139F9AD30D7}"/>
    <dgm:cxn modelId="{004EF451-3274-44F4-A604-69E876FC48EA}" type="presOf" srcId="{A6B0EB5E-BE96-40F5-AD67-AA03C78D150D}" destId="{C0535963-4B13-42D3-A082-4ECE03F41B95}" srcOrd="0" destOrd="0" presId="urn:microsoft.com/office/officeart/2005/8/layout/default"/>
    <dgm:cxn modelId="{A4D43E6C-969E-4267-8F36-E0EE9C708EF4}" type="presOf" srcId="{DAD3D7A7-2F67-4AFD-924E-34967279707D}" destId="{1CA41481-8362-4AEE-AB4F-985F6EDB180F}" srcOrd="0" destOrd="0" presId="urn:microsoft.com/office/officeart/2005/8/layout/default"/>
    <dgm:cxn modelId="{226F2FDE-4280-456D-96B0-547DA3A94088}" srcId="{DAD3D7A7-2F67-4AFD-924E-34967279707D}" destId="{F1116483-F85C-44C2-A6C4-787B888FDEFA}" srcOrd="4" destOrd="0" parTransId="{906164ED-DB10-4B48-91D7-3D8CD0CF1897}" sibTransId="{1FB0618B-74B1-43CE-BA98-38721DB87533}"/>
    <dgm:cxn modelId="{CDF4AFAB-4F31-4EC2-9A17-A4D7E675EB3E}" srcId="{DAD3D7A7-2F67-4AFD-924E-34967279707D}" destId="{41EA601E-E601-4F24-8BE7-72A60BF8155B}" srcOrd="1" destOrd="0" parTransId="{14320D2E-81AE-4C9A-A21B-AC5D000EF9ED}" sibTransId="{B09432B8-47FF-4F71-9473-69A45703B463}"/>
    <dgm:cxn modelId="{2B9BE84A-B3B2-459C-8684-D994075C8550}" type="presParOf" srcId="{1CA41481-8362-4AEE-AB4F-985F6EDB180F}" destId="{C0535963-4B13-42D3-A082-4ECE03F41B95}" srcOrd="0" destOrd="0" presId="urn:microsoft.com/office/officeart/2005/8/layout/default"/>
    <dgm:cxn modelId="{0280B97F-17FB-4C85-B5D5-DEBD0BA59316}" type="presParOf" srcId="{1CA41481-8362-4AEE-AB4F-985F6EDB180F}" destId="{00C8AF8F-5EA8-4981-995C-BF3F49DC10C7}" srcOrd="1" destOrd="0" presId="urn:microsoft.com/office/officeart/2005/8/layout/default"/>
    <dgm:cxn modelId="{BC0F32F8-2D22-448A-A8B4-96333D9FB321}" type="presParOf" srcId="{1CA41481-8362-4AEE-AB4F-985F6EDB180F}" destId="{9634A78A-86B7-45C8-A0F3-A7084B34411E}" srcOrd="2" destOrd="0" presId="urn:microsoft.com/office/officeart/2005/8/layout/default"/>
    <dgm:cxn modelId="{1DDF1124-1FB6-455E-A991-51C9C54DE1B3}" type="presParOf" srcId="{1CA41481-8362-4AEE-AB4F-985F6EDB180F}" destId="{3D823FBB-B4CD-47B4-8D12-74922586B57A}" srcOrd="3" destOrd="0" presId="urn:microsoft.com/office/officeart/2005/8/layout/default"/>
    <dgm:cxn modelId="{7D01D238-F48F-4D57-8744-BC6D063E71FD}" type="presParOf" srcId="{1CA41481-8362-4AEE-AB4F-985F6EDB180F}" destId="{689811B6-32C4-41F7-98B3-15EEC934DBF8}" srcOrd="4" destOrd="0" presId="urn:microsoft.com/office/officeart/2005/8/layout/default"/>
    <dgm:cxn modelId="{722352DC-6C06-4896-8C92-2B0FF5CC860B}" type="presParOf" srcId="{1CA41481-8362-4AEE-AB4F-985F6EDB180F}" destId="{03EAB179-17DF-4ABB-A27D-47A165EA1C0B}" srcOrd="5" destOrd="0" presId="urn:microsoft.com/office/officeart/2005/8/layout/default"/>
    <dgm:cxn modelId="{AE8A2E0F-5817-46D7-82F4-8F72AE9AF775}" type="presParOf" srcId="{1CA41481-8362-4AEE-AB4F-985F6EDB180F}" destId="{179E1280-3E90-497D-988A-1CD6767A62E3}" srcOrd="6" destOrd="0" presId="urn:microsoft.com/office/officeart/2005/8/layout/default"/>
    <dgm:cxn modelId="{D2BCC50E-B3C3-440A-819B-431948AD438D}" type="presParOf" srcId="{1CA41481-8362-4AEE-AB4F-985F6EDB180F}" destId="{23160BA7-AFBB-4BA1-8A15-0FCED602522B}" srcOrd="7" destOrd="0" presId="urn:microsoft.com/office/officeart/2005/8/layout/default"/>
    <dgm:cxn modelId="{9FFE843D-4053-4976-BE3C-86CCD69A9841}" type="presParOf" srcId="{1CA41481-8362-4AEE-AB4F-985F6EDB180F}" destId="{2B9ED042-038D-4B8B-A5FF-49AF82DDCBB0}" srcOrd="8" destOrd="0" presId="urn:microsoft.com/office/officeart/2005/8/layout/default"/>
    <dgm:cxn modelId="{8A38B5F7-BE88-45F8-8E92-48B87CDD2EEF}" type="presParOf" srcId="{1CA41481-8362-4AEE-AB4F-985F6EDB180F}" destId="{9065621E-3633-4D6C-BF1B-76D6CFD7EE8F}" srcOrd="9" destOrd="0" presId="urn:microsoft.com/office/officeart/2005/8/layout/default"/>
    <dgm:cxn modelId="{A9413F78-2FCE-45EC-A644-5D7CA35CD8B4}" type="presParOf" srcId="{1CA41481-8362-4AEE-AB4F-985F6EDB180F}" destId="{010A377C-B5C7-41F5-8F32-BE80D6D514B3}"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35963-4B13-42D3-A082-4ECE03F41B95}">
      <dsp:nvSpPr>
        <dsp:cNvPr id="0" name=""/>
        <dsp:cNvSpPr/>
      </dsp:nvSpPr>
      <dsp:spPr>
        <a:xfrm>
          <a:off x="0" y="0"/>
          <a:ext cx="2394860" cy="12963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Member State Body</a:t>
          </a:r>
        </a:p>
        <a:p>
          <a:pPr lvl="0" algn="ctr" defTabSz="889000">
            <a:lnSpc>
              <a:spcPct val="90000"/>
            </a:lnSpc>
            <a:spcBef>
              <a:spcPct val="0"/>
            </a:spcBef>
            <a:spcAft>
              <a:spcPct val="35000"/>
            </a:spcAft>
          </a:pPr>
          <a:r>
            <a:rPr lang="en-US" sz="1600" kern="1200" dirty="0" smtClean="0">
              <a:solidFill>
                <a:schemeClr val="tx1">
                  <a:lumMod val="50000"/>
                  <a:lumOff val="50000"/>
                </a:schemeClr>
              </a:solidFill>
            </a:rPr>
            <a:t>(</a:t>
          </a:r>
          <a:r>
            <a:rPr lang="en-US" sz="1600" i="1" kern="1200" dirty="0" smtClean="0">
              <a:solidFill>
                <a:schemeClr val="tx1">
                  <a:lumMod val="50000"/>
                  <a:lumOff val="50000"/>
                </a:schemeClr>
              </a:solidFill>
            </a:rPr>
            <a:t>ad interim</a:t>
          </a:r>
          <a:r>
            <a:rPr lang="en-US" sz="1600" kern="1200" dirty="0" smtClean="0">
              <a:solidFill>
                <a:schemeClr val="tx1">
                  <a:lumMod val="50000"/>
                  <a:lumOff val="50000"/>
                </a:schemeClr>
              </a:solidFill>
            </a:rPr>
            <a:t>)</a:t>
          </a:r>
        </a:p>
        <a:p>
          <a:pPr lvl="0" algn="ctr" defTabSz="889000">
            <a:lnSpc>
              <a:spcPct val="90000"/>
            </a:lnSpc>
            <a:spcBef>
              <a:spcPct val="0"/>
            </a:spcBef>
            <a:spcAft>
              <a:spcPct val="35000"/>
            </a:spcAft>
          </a:pPr>
          <a:r>
            <a:rPr lang="en-US" sz="1600" kern="1200" dirty="0" smtClean="0">
              <a:solidFill>
                <a:schemeClr val="tx1">
                  <a:lumMod val="50000"/>
                  <a:lumOff val="50000"/>
                </a:schemeClr>
              </a:solidFill>
            </a:rPr>
            <a:t>@ ECOSOC</a:t>
          </a:r>
          <a:endParaRPr lang="en-US" sz="1600" kern="1200" dirty="0">
            <a:solidFill>
              <a:schemeClr val="tx1">
                <a:lumMod val="50000"/>
                <a:lumOff val="50000"/>
              </a:schemeClr>
            </a:solidFill>
          </a:endParaRPr>
        </a:p>
      </dsp:txBody>
      <dsp:txXfrm>
        <a:off x="0" y="0"/>
        <a:ext cx="2394860" cy="1296311"/>
      </dsp:txXfrm>
    </dsp:sp>
    <dsp:sp modelId="{9634A78A-86B7-45C8-A0F3-A7084B34411E}">
      <dsp:nvSpPr>
        <dsp:cNvPr id="0" name=""/>
        <dsp:cNvSpPr/>
      </dsp:nvSpPr>
      <dsp:spPr>
        <a:xfrm>
          <a:off x="2906034" y="676959"/>
          <a:ext cx="2655340" cy="9142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10 YFP Secretariat</a:t>
          </a:r>
        </a:p>
        <a:p>
          <a:pPr lvl="0" algn="ctr" defTabSz="889000">
            <a:lnSpc>
              <a:spcPct val="90000"/>
            </a:lnSpc>
            <a:spcBef>
              <a:spcPct val="0"/>
            </a:spcBef>
            <a:spcAft>
              <a:spcPct val="35000"/>
            </a:spcAft>
          </a:pPr>
          <a:r>
            <a:rPr lang="en-US" sz="1600" kern="1200" dirty="0" smtClean="0">
              <a:solidFill>
                <a:schemeClr val="tx1">
                  <a:lumMod val="50000"/>
                  <a:lumOff val="50000"/>
                </a:schemeClr>
              </a:solidFill>
            </a:rPr>
            <a:t>@ UNEP/DTIE</a:t>
          </a:r>
          <a:endParaRPr lang="en-US" sz="1600" kern="1200" dirty="0">
            <a:solidFill>
              <a:schemeClr val="tx1">
                <a:lumMod val="50000"/>
                <a:lumOff val="50000"/>
              </a:schemeClr>
            </a:solidFill>
          </a:endParaRPr>
        </a:p>
      </dsp:txBody>
      <dsp:txXfrm>
        <a:off x="2906034" y="676959"/>
        <a:ext cx="2655340" cy="914285"/>
      </dsp:txXfrm>
    </dsp:sp>
    <dsp:sp modelId="{689811B6-32C4-41F7-98B3-15EEC934DBF8}">
      <dsp:nvSpPr>
        <dsp:cNvPr id="0" name=""/>
        <dsp:cNvSpPr/>
      </dsp:nvSpPr>
      <dsp:spPr>
        <a:xfrm>
          <a:off x="6057374" y="171810"/>
          <a:ext cx="2781825" cy="1386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10YFP Board</a:t>
          </a:r>
        </a:p>
        <a:p>
          <a:pPr lvl="0" algn="ctr" defTabSz="889000">
            <a:lnSpc>
              <a:spcPct val="90000"/>
            </a:lnSpc>
            <a:spcBef>
              <a:spcPct val="0"/>
            </a:spcBef>
            <a:spcAft>
              <a:spcPct val="35000"/>
            </a:spcAft>
          </a:pPr>
          <a:r>
            <a:rPr lang="en-US" sz="1600" kern="1200" dirty="0" smtClean="0">
              <a:solidFill>
                <a:schemeClr val="tx1">
                  <a:lumMod val="50000"/>
                  <a:lumOff val="50000"/>
                </a:schemeClr>
              </a:solidFill>
            </a:rPr>
            <a:t>w/ 10 Member State reps</a:t>
          </a:r>
        </a:p>
        <a:p>
          <a:pPr lvl="0" algn="ctr" defTabSz="889000">
            <a:lnSpc>
              <a:spcPct val="90000"/>
            </a:lnSpc>
            <a:spcBef>
              <a:spcPct val="0"/>
            </a:spcBef>
            <a:spcAft>
              <a:spcPct val="35000"/>
            </a:spcAft>
          </a:pPr>
          <a:r>
            <a:rPr lang="en-US" sz="1600" kern="1200" dirty="0" smtClean="0">
              <a:solidFill>
                <a:schemeClr val="tx1">
                  <a:lumMod val="50000"/>
                  <a:lumOff val="50000"/>
                </a:schemeClr>
              </a:solidFill>
            </a:rPr>
            <a:t> (2 per UN Region)</a:t>
          </a:r>
          <a:endParaRPr lang="en-US" sz="1600" kern="1200" dirty="0">
            <a:solidFill>
              <a:schemeClr val="tx1">
                <a:lumMod val="50000"/>
                <a:lumOff val="50000"/>
              </a:schemeClr>
            </a:solidFill>
          </a:endParaRPr>
        </a:p>
      </dsp:txBody>
      <dsp:txXfrm>
        <a:off x="6057374" y="171810"/>
        <a:ext cx="2781825" cy="1386155"/>
      </dsp:txXfrm>
    </dsp:sp>
    <dsp:sp modelId="{179E1280-3E90-497D-988A-1CD6767A62E3}">
      <dsp:nvSpPr>
        <dsp:cNvPr id="0" name=""/>
        <dsp:cNvSpPr/>
      </dsp:nvSpPr>
      <dsp:spPr>
        <a:xfrm>
          <a:off x="2738709" y="1852526"/>
          <a:ext cx="2947841" cy="24908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smtClean="0">
            <a:solidFill>
              <a:srgbClr val="000000"/>
            </a:solidFill>
          </a:endParaRPr>
        </a:p>
        <a:p>
          <a:pPr lvl="0" algn="ctr" defTabSz="889000">
            <a:lnSpc>
              <a:spcPct val="90000"/>
            </a:lnSpc>
            <a:spcBef>
              <a:spcPct val="0"/>
            </a:spcBef>
            <a:spcAft>
              <a:spcPct val="35000"/>
            </a:spcAft>
          </a:pPr>
          <a:endParaRPr lang="en-US" sz="2000" kern="1200" dirty="0" smtClean="0">
            <a:solidFill>
              <a:srgbClr val="000000"/>
            </a:solidFill>
          </a:endParaRPr>
        </a:p>
        <a:p>
          <a:pPr lvl="0" algn="ctr" defTabSz="889000">
            <a:lnSpc>
              <a:spcPct val="90000"/>
            </a:lnSpc>
            <a:spcBef>
              <a:spcPct val="0"/>
            </a:spcBef>
            <a:spcAft>
              <a:spcPct val="35000"/>
            </a:spcAft>
          </a:pPr>
          <a:r>
            <a:rPr lang="en-US" sz="2000" kern="1200" dirty="0" smtClean="0">
              <a:solidFill>
                <a:srgbClr val="000000"/>
              </a:solidFill>
            </a:rPr>
            <a:t>10YFP Programs:</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o  Consumer Information</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o  </a:t>
          </a:r>
          <a:r>
            <a:rPr lang="en-US" sz="1400" kern="1200" dirty="0" err="1" smtClean="0">
              <a:solidFill>
                <a:schemeClr val="tx1">
                  <a:lumMod val="50000"/>
                  <a:lumOff val="50000"/>
                </a:schemeClr>
              </a:solidFill>
            </a:rPr>
            <a:t>Sust</a:t>
          </a:r>
          <a:r>
            <a:rPr lang="en-US" sz="1400" kern="1200" dirty="0" smtClean="0">
              <a:solidFill>
                <a:schemeClr val="tx1">
                  <a:lumMod val="50000"/>
                  <a:lumOff val="50000"/>
                </a:schemeClr>
              </a:solidFill>
            </a:rPr>
            <a:t>. Lifestyles and Education</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o </a:t>
          </a:r>
          <a:r>
            <a:rPr lang="en-US" sz="1400" kern="1200" dirty="0" err="1" smtClean="0">
              <a:solidFill>
                <a:schemeClr val="tx1">
                  <a:lumMod val="50000"/>
                  <a:lumOff val="50000"/>
                </a:schemeClr>
              </a:solidFill>
            </a:rPr>
            <a:t>Sust</a:t>
          </a:r>
          <a:r>
            <a:rPr lang="en-US" sz="1400" kern="1200" dirty="0" smtClean="0">
              <a:solidFill>
                <a:schemeClr val="tx1">
                  <a:lumMod val="50000"/>
                  <a:lumOff val="50000"/>
                </a:schemeClr>
              </a:solidFill>
            </a:rPr>
            <a:t>. Public Procurement</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o </a:t>
          </a:r>
          <a:r>
            <a:rPr lang="en-US" sz="1400" kern="1200" dirty="0" err="1" smtClean="0">
              <a:solidFill>
                <a:schemeClr val="tx1">
                  <a:lumMod val="50000"/>
                  <a:lumOff val="50000"/>
                </a:schemeClr>
              </a:solidFill>
            </a:rPr>
            <a:t>Sust</a:t>
          </a:r>
          <a:r>
            <a:rPr lang="en-US" sz="1400" kern="1200" dirty="0" smtClean="0">
              <a:solidFill>
                <a:schemeClr val="tx1">
                  <a:lumMod val="50000"/>
                  <a:lumOff val="50000"/>
                </a:schemeClr>
              </a:solidFill>
            </a:rPr>
            <a:t>. </a:t>
          </a:r>
          <a:r>
            <a:rPr lang="en-US" sz="1400" kern="1200" dirty="0" err="1" smtClean="0">
              <a:solidFill>
                <a:schemeClr val="tx1">
                  <a:lumMod val="50000"/>
                  <a:lumOff val="50000"/>
                </a:schemeClr>
              </a:solidFill>
            </a:rPr>
            <a:t>Bldgs</a:t>
          </a:r>
          <a:r>
            <a:rPr lang="en-US" sz="1400" kern="1200" dirty="0" smtClean="0">
              <a:solidFill>
                <a:schemeClr val="tx1">
                  <a:lumMod val="50000"/>
                  <a:lumOff val="50000"/>
                </a:schemeClr>
              </a:solidFill>
            </a:rPr>
            <a:t> and Construction</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o </a:t>
          </a:r>
          <a:r>
            <a:rPr lang="en-US" sz="1400" kern="1200" dirty="0" err="1" smtClean="0">
              <a:solidFill>
                <a:schemeClr val="tx1">
                  <a:lumMod val="50000"/>
                  <a:lumOff val="50000"/>
                </a:schemeClr>
              </a:solidFill>
            </a:rPr>
            <a:t>Sust</a:t>
          </a:r>
          <a:r>
            <a:rPr lang="en-US" sz="1400" kern="1200" dirty="0" smtClean="0">
              <a:solidFill>
                <a:schemeClr val="tx1">
                  <a:lumMod val="50000"/>
                  <a:lumOff val="50000"/>
                </a:schemeClr>
              </a:solidFill>
            </a:rPr>
            <a:t>. Tourism, incl. Ecotourism</a:t>
          </a:r>
        </a:p>
        <a:p>
          <a:pPr lvl="0" algn="l" defTabSz="889000">
            <a:lnSpc>
              <a:spcPct val="90000"/>
            </a:lnSpc>
            <a:spcBef>
              <a:spcPct val="0"/>
            </a:spcBef>
            <a:spcAft>
              <a:spcPct val="35000"/>
            </a:spcAft>
          </a:pPr>
          <a:endParaRPr lang="en-US" sz="1400" kern="1200" dirty="0" smtClean="0">
            <a:solidFill>
              <a:schemeClr val="tx1">
                <a:lumMod val="50000"/>
                <a:lumOff val="50000"/>
              </a:schemeClr>
            </a:solidFill>
          </a:endParaRPr>
        </a:p>
        <a:p>
          <a:pPr lvl="0" algn="l" defTabSz="889000">
            <a:lnSpc>
              <a:spcPct val="90000"/>
            </a:lnSpc>
            <a:spcBef>
              <a:spcPct val="0"/>
            </a:spcBef>
            <a:spcAft>
              <a:spcPct val="35000"/>
            </a:spcAft>
          </a:pPr>
          <a:r>
            <a:rPr lang="en-US" sz="1400" kern="1200" dirty="0" smtClean="0">
              <a:solidFill>
                <a:schemeClr val="tx1">
                  <a:lumMod val="50000"/>
                  <a:lumOff val="50000"/>
                </a:schemeClr>
              </a:solidFill>
            </a:rPr>
            <a:t>    *  Life Cycle Assessment   </a:t>
          </a:r>
        </a:p>
        <a:p>
          <a:pPr lvl="0" algn="l" defTabSz="889000">
            <a:lnSpc>
              <a:spcPct val="90000"/>
            </a:lnSpc>
            <a:spcBef>
              <a:spcPct val="0"/>
            </a:spcBef>
            <a:spcAft>
              <a:spcPct val="35000"/>
            </a:spcAft>
          </a:pPr>
          <a:r>
            <a:rPr lang="en-US" sz="1400" kern="1200" dirty="0" smtClean="0">
              <a:solidFill>
                <a:schemeClr val="tx1">
                  <a:lumMod val="50000"/>
                  <a:lumOff val="50000"/>
                </a:schemeClr>
              </a:solidFill>
            </a:rPr>
            <a:t>    *  </a:t>
          </a:r>
          <a:r>
            <a:rPr lang="en-US" sz="1400" kern="1200" dirty="0" err="1" smtClean="0">
              <a:solidFill>
                <a:schemeClr val="tx1">
                  <a:lumMod val="50000"/>
                  <a:lumOff val="50000"/>
                </a:schemeClr>
              </a:solidFill>
            </a:rPr>
            <a:t>Think.Eat.Save</a:t>
          </a:r>
          <a:r>
            <a:rPr lang="en-US" sz="1400" kern="1200" dirty="0" smtClean="0">
              <a:solidFill>
                <a:schemeClr val="tx1">
                  <a:lumMod val="50000"/>
                  <a:lumOff val="50000"/>
                </a:schemeClr>
              </a:solidFill>
            </a:rPr>
            <a:t> (food waste)</a:t>
          </a:r>
        </a:p>
        <a:p>
          <a:pPr lvl="0" algn="l" defTabSz="889000">
            <a:lnSpc>
              <a:spcPct val="90000"/>
            </a:lnSpc>
            <a:spcBef>
              <a:spcPct val="0"/>
            </a:spcBef>
            <a:spcAft>
              <a:spcPct val="35000"/>
            </a:spcAft>
          </a:pPr>
          <a:endParaRPr lang="en-US" sz="1600" kern="1200" dirty="0" smtClean="0">
            <a:solidFill>
              <a:srgbClr val="000000"/>
            </a:solidFill>
          </a:endParaRPr>
        </a:p>
        <a:p>
          <a:pPr lvl="0" algn="ctr" defTabSz="889000">
            <a:lnSpc>
              <a:spcPct val="90000"/>
            </a:lnSpc>
            <a:spcBef>
              <a:spcPct val="0"/>
            </a:spcBef>
            <a:spcAft>
              <a:spcPct val="35000"/>
            </a:spcAft>
          </a:pPr>
          <a:endParaRPr lang="en-US" sz="2000" kern="1200" dirty="0">
            <a:solidFill>
              <a:srgbClr val="000000"/>
            </a:solidFill>
          </a:endParaRPr>
        </a:p>
      </dsp:txBody>
      <dsp:txXfrm>
        <a:off x="2738709" y="1852526"/>
        <a:ext cx="2947841" cy="2490873"/>
      </dsp:txXfrm>
    </dsp:sp>
    <dsp:sp modelId="{2B9ED042-038D-4B8B-A5FF-49AF82DDCBB0}">
      <dsp:nvSpPr>
        <dsp:cNvPr id="0" name=""/>
        <dsp:cNvSpPr/>
      </dsp:nvSpPr>
      <dsp:spPr>
        <a:xfrm>
          <a:off x="12766" y="2056699"/>
          <a:ext cx="2350434" cy="2056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smtClean="0">
            <a:solidFill>
              <a:srgbClr val="000000"/>
            </a:solidFill>
          </a:endParaRPr>
        </a:p>
        <a:p>
          <a:pPr lvl="0" algn="ctr" defTabSz="800100">
            <a:lnSpc>
              <a:spcPct val="90000"/>
            </a:lnSpc>
            <a:spcBef>
              <a:spcPct val="0"/>
            </a:spcBef>
            <a:spcAft>
              <a:spcPct val="35000"/>
            </a:spcAft>
          </a:pPr>
          <a:r>
            <a:rPr lang="en-US" sz="1800" kern="1200" dirty="0" smtClean="0">
              <a:solidFill>
                <a:srgbClr val="000000"/>
              </a:solidFill>
            </a:rPr>
            <a:t>Other 10YFP Program Elements:</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o  SCP Clearinghouse</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o  Voluntary Trust Fund</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o  UN Interagency</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    Coordination Group</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o  Meetings/Reports</a:t>
          </a:r>
        </a:p>
        <a:p>
          <a:pPr lvl="0" algn="l" defTabSz="800100">
            <a:lnSpc>
              <a:spcPct val="90000"/>
            </a:lnSpc>
            <a:spcBef>
              <a:spcPct val="0"/>
            </a:spcBef>
            <a:spcAft>
              <a:spcPct val="35000"/>
            </a:spcAft>
          </a:pPr>
          <a:r>
            <a:rPr lang="en-US" sz="1400" kern="1200" dirty="0" smtClean="0">
              <a:solidFill>
                <a:schemeClr val="tx1">
                  <a:lumMod val="50000"/>
                  <a:lumOff val="50000"/>
                </a:schemeClr>
              </a:solidFill>
            </a:rPr>
            <a:t>o  Five Year Review</a:t>
          </a:r>
        </a:p>
        <a:p>
          <a:pPr lvl="0" algn="ctr" defTabSz="800100">
            <a:lnSpc>
              <a:spcPct val="90000"/>
            </a:lnSpc>
            <a:spcBef>
              <a:spcPct val="0"/>
            </a:spcBef>
            <a:spcAft>
              <a:spcPct val="35000"/>
            </a:spcAft>
          </a:pPr>
          <a:endParaRPr lang="en-US" sz="1800" kern="1200" dirty="0"/>
        </a:p>
      </dsp:txBody>
      <dsp:txXfrm>
        <a:off x="12766" y="2056699"/>
        <a:ext cx="2350434" cy="2056447"/>
      </dsp:txXfrm>
    </dsp:sp>
    <dsp:sp modelId="{010A377C-B5C7-41F5-8F32-BE80D6D514B3}">
      <dsp:nvSpPr>
        <dsp:cNvPr id="0" name=""/>
        <dsp:cNvSpPr/>
      </dsp:nvSpPr>
      <dsp:spPr>
        <a:xfrm>
          <a:off x="6058209" y="2171707"/>
          <a:ext cx="2780990" cy="15433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10YFP Focal Points:</a:t>
          </a:r>
        </a:p>
        <a:p>
          <a:pPr lvl="0" algn="l" defTabSz="889000">
            <a:lnSpc>
              <a:spcPct val="90000"/>
            </a:lnSpc>
            <a:spcBef>
              <a:spcPct val="0"/>
            </a:spcBef>
            <a:spcAft>
              <a:spcPct val="35000"/>
            </a:spcAft>
          </a:pPr>
          <a:r>
            <a:rPr lang="en-US" sz="1600" kern="1200" dirty="0" smtClean="0">
              <a:solidFill>
                <a:schemeClr val="tx1">
                  <a:lumMod val="50000"/>
                  <a:lumOff val="50000"/>
                </a:schemeClr>
              </a:solidFill>
            </a:rPr>
            <a:t>o  Member States</a:t>
          </a:r>
        </a:p>
        <a:p>
          <a:pPr lvl="0" algn="l" defTabSz="889000">
            <a:lnSpc>
              <a:spcPct val="90000"/>
            </a:lnSpc>
            <a:spcBef>
              <a:spcPct val="0"/>
            </a:spcBef>
            <a:spcAft>
              <a:spcPct val="35000"/>
            </a:spcAft>
          </a:pPr>
          <a:r>
            <a:rPr lang="en-US" sz="1600" kern="1200" dirty="0" smtClean="0">
              <a:solidFill>
                <a:schemeClr val="tx1">
                  <a:lumMod val="50000"/>
                  <a:lumOff val="50000"/>
                </a:schemeClr>
              </a:solidFill>
            </a:rPr>
            <a:t>         (EPA for U.S.)</a:t>
          </a:r>
        </a:p>
        <a:p>
          <a:pPr lvl="0" algn="l" defTabSz="889000">
            <a:lnSpc>
              <a:spcPct val="90000"/>
            </a:lnSpc>
            <a:spcBef>
              <a:spcPct val="0"/>
            </a:spcBef>
            <a:spcAft>
              <a:spcPct val="35000"/>
            </a:spcAft>
          </a:pPr>
          <a:r>
            <a:rPr lang="en-US" sz="1600" kern="1200" dirty="0" smtClean="0">
              <a:solidFill>
                <a:schemeClr val="tx1">
                  <a:lumMod val="50000"/>
                  <a:lumOff val="50000"/>
                </a:schemeClr>
              </a:solidFill>
            </a:rPr>
            <a:t>o Other Stakeholders (</a:t>
          </a:r>
          <a:r>
            <a:rPr lang="en-US" sz="1600" kern="1200" dirty="0" err="1" smtClean="0">
              <a:solidFill>
                <a:schemeClr val="tx1">
                  <a:lumMod val="50000"/>
                  <a:lumOff val="50000"/>
                </a:schemeClr>
              </a:solidFill>
            </a:rPr>
            <a:t>tbd</a:t>
          </a:r>
          <a:r>
            <a:rPr lang="en-US" sz="1600" kern="1200" dirty="0" smtClean="0">
              <a:solidFill>
                <a:schemeClr val="tx1">
                  <a:lumMod val="50000"/>
                  <a:lumOff val="50000"/>
                </a:schemeClr>
              </a:solidFill>
            </a:rPr>
            <a:t>)</a:t>
          </a:r>
          <a:endParaRPr lang="en-US" sz="1600" kern="1200" dirty="0">
            <a:solidFill>
              <a:schemeClr val="tx1">
                <a:lumMod val="50000"/>
                <a:lumOff val="50000"/>
              </a:schemeClr>
            </a:solidFill>
          </a:endParaRPr>
        </a:p>
      </dsp:txBody>
      <dsp:txXfrm>
        <a:off x="6058209" y="2171707"/>
        <a:ext cx="2780990" cy="154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5CA56408-AE25-4037-83A4-6F414DAB818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E9793BD4-A3B9-4EEC-87BB-F4CD28444F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9780683-C604-47EC-97D8-BFBCF8CC6D53}" type="slidenum">
              <a:rPr lang="en-US" smtClean="0">
                <a:ea typeface="ＭＳ Ｐゴシック"/>
                <a:cs typeface="ＭＳ Ｐゴシック"/>
              </a:rPr>
              <a:pPr/>
              <a:t>1</a:t>
            </a:fld>
            <a:endParaRPr lang="en-US" smtClean="0">
              <a:ea typeface="ＭＳ Ｐゴシック"/>
              <a:cs typeface="ＭＳ Ｐゴシック"/>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793BD4-A3B9-4EEC-87BB-F4CD28444F3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793BD4-A3B9-4EEC-87BB-F4CD28444F3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9377479B-BD9E-42BA-99B6-CFD1724726E6}" type="slidenum">
              <a:rPr lang="en-US" smtClean="0">
                <a:ea typeface="ＭＳ Ｐゴシック"/>
                <a:cs typeface="ＭＳ Ｐゴシック"/>
              </a:rPr>
              <a:pPr/>
              <a:t>4</a:t>
            </a:fld>
            <a:endParaRPr lang="en-US" smtClean="0">
              <a:ea typeface="ＭＳ Ｐゴシック"/>
              <a:cs typeface="ＭＳ Ｐゴシック"/>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solidFill>
                <a:latin typeface="+mn-lt"/>
                <a:ea typeface="+mn-ea"/>
                <a:cs typeface="+mn-cs"/>
              </a:rPr>
              <a:t>The</a:t>
            </a:r>
            <a:r>
              <a:rPr lang="en-US" sz="1200" b="1" kern="1200" baseline="0" noProof="0" dirty="0" smtClean="0">
                <a:solidFill>
                  <a:schemeClr val="tx1"/>
                </a:solidFill>
                <a:latin typeface="+mn-lt"/>
                <a:ea typeface="+mn-ea"/>
                <a:cs typeface="+mn-cs"/>
              </a:rPr>
              <a:t> Global SCP Clearinghouse is meant to be the unique one-stop hub that brings together the SCP community worldwide. It stands for an</a:t>
            </a:r>
            <a:r>
              <a:rPr lang="en-US" sz="1200" b="1" kern="1200" noProof="0" dirty="0" smtClean="0">
                <a:solidFill>
                  <a:schemeClr val="tx1"/>
                </a:solidFill>
                <a:latin typeface="+mn-lt"/>
                <a:ea typeface="+mn-ea"/>
                <a:cs typeface="+mn-cs"/>
              </a:rPr>
              <a:t> harmonized knowledge and experience sharing platform that will lead to more innovation and cooperation towards SCP implementation.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noProof="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1"/>
                </a:solidFill>
                <a:latin typeface="+mn-lt"/>
                <a:ea typeface="+mn-ea"/>
                <a:cs typeface="+mn-cs"/>
              </a:rPr>
              <a:t>The Global</a:t>
            </a:r>
            <a:r>
              <a:rPr lang="en-US" sz="1200" b="1" kern="1200" baseline="0" noProof="0" dirty="0" smtClean="0">
                <a:solidFill>
                  <a:schemeClr val="tx1"/>
                </a:solidFill>
                <a:latin typeface="+mn-lt"/>
                <a:ea typeface="+mn-ea"/>
                <a:cs typeface="+mn-cs"/>
              </a:rPr>
              <a:t> SCP Clearinghouse is built upon 3 key principles: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noProof="0" dirty="0" smtClean="0">
                <a:solidFill>
                  <a:schemeClr val="tx1"/>
                </a:solidFill>
                <a:latin typeface="+mn-lt"/>
                <a:ea typeface="+mn-ea"/>
                <a:cs typeface="+mn-cs"/>
              </a:rPr>
              <a:t>A transversal platform that hosts regional and thematic communities:  </a:t>
            </a:r>
            <a:r>
              <a:rPr lang="en-US" sz="1200" kern="1200" baseline="0" dirty="0" smtClean="0">
                <a:solidFill>
                  <a:schemeClr val="tx1"/>
                </a:solidFill>
                <a:latin typeface="+mn-lt"/>
                <a:ea typeface="+mn-ea"/>
                <a:cs typeface="+mn-cs"/>
              </a:rPr>
              <a:t>a unique place to </a:t>
            </a:r>
            <a:r>
              <a:rPr lang="en-US" sz="1200" b="1" kern="1200" baseline="0" dirty="0" smtClean="0">
                <a:solidFill>
                  <a:schemeClr val="tx1"/>
                </a:solidFill>
                <a:latin typeface="+mn-lt"/>
                <a:ea typeface="+mn-ea"/>
                <a:cs typeface="+mn-cs"/>
              </a:rPr>
              <a:t>browse a diversity of regional and thematic SCP communities, </a:t>
            </a:r>
            <a:r>
              <a:rPr lang="en-US" sz="1200" b="0" kern="1200" baseline="0" dirty="0" smtClean="0">
                <a:solidFill>
                  <a:schemeClr val="tx1"/>
                </a:solidFill>
                <a:latin typeface="+mn-lt"/>
                <a:ea typeface="+mn-ea"/>
                <a:cs typeface="+mn-cs"/>
              </a:rPr>
              <a:t>from</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sustainable public procurement, cities and buildings to sustainable and safer production or sustainable lifestyles and education.</a:t>
            </a:r>
            <a:endParaRPr lang="en-US" sz="1200" b="1" kern="1200" baseline="0" dirty="0" smtClean="0">
              <a:solidFill>
                <a:schemeClr val="tx1"/>
              </a:solidFill>
              <a:latin typeface="+mn-lt"/>
              <a:ea typeface="+mn-ea"/>
              <a:cs typeface="+mn-cs"/>
            </a:endParaRPr>
          </a:p>
          <a:p>
            <a:pPr>
              <a:buFontTx/>
              <a:buNone/>
            </a:pPr>
            <a:endParaRPr lang="en-US" sz="1200" b="1" kern="1200" baseline="0" noProof="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noProof="0" dirty="0" smtClean="0">
                <a:solidFill>
                  <a:schemeClr val="tx1"/>
                </a:solidFill>
                <a:latin typeface="+mn-lt"/>
                <a:ea typeface="+mn-ea"/>
                <a:cs typeface="+mn-cs"/>
              </a:rPr>
              <a:t>2) Users are the actors: </a:t>
            </a:r>
            <a:r>
              <a:rPr lang="en-US" sz="1200" b="0" kern="1200" baseline="0" noProof="0" dirty="0" smtClean="0">
                <a:solidFill>
                  <a:schemeClr val="tx1"/>
                </a:solidFill>
                <a:latin typeface="+mn-lt"/>
                <a:ea typeface="+mn-ea"/>
                <a:cs typeface="+mn-cs"/>
              </a:rPr>
              <a:t>the contents and activities of the Global SCP Clearinghouse’s are provided by the users. </a:t>
            </a:r>
            <a:r>
              <a:rPr lang="en-US" sz="1200" b="1" kern="1200" baseline="0" noProof="0" dirty="0" smtClean="0">
                <a:solidFill>
                  <a:schemeClr val="tx1"/>
                </a:solidFill>
                <a:latin typeface="+mn-lt"/>
                <a:ea typeface="+mn-ea"/>
                <a:cs typeface="+mn-cs"/>
              </a:rPr>
              <a:t>They are the beating heart of the Clearinghouse </a:t>
            </a:r>
            <a:r>
              <a:rPr lang="en-US" sz="1200" b="0" kern="1200" baseline="0" noProof="0" dirty="0" smtClean="0">
                <a:solidFill>
                  <a:schemeClr val="tx1"/>
                </a:solidFill>
                <a:latin typeface="+mn-lt"/>
                <a:ea typeface="+mn-ea"/>
                <a:cs typeface="+mn-cs"/>
              </a:rPr>
              <a:t>and they ensure it remains active and alive.</a:t>
            </a:r>
          </a:p>
          <a:p>
            <a:pPr marL="228600" marR="0" indent="-228600" algn="l" defTabSz="914400" rtl="0" eaLnBrk="1" fontAlgn="auto" latinLnBrk="0" hangingPunct="1">
              <a:lnSpc>
                <a:spcPct val="100000"/>
              </a:lnSpc>
              <a:spcBef>
                <a:spcPts val="0"/>
              </a:spcBef>
              <a:spcAft>
                <a:spcPts val="0"/>
              </a:spcAft>
              <a:buClrTx/>
              <a:buSzTx/>
              <a:buFontTx/>
              <a:buChar char="-"/>
              <a:tabLst/>
              <a:defRPr/>
            </a:pPr>
            <a:endParaRPr lang="en-US" sz="1200" b="1" kern="1200" baseline="0" noProof="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1" kern="1200" baseline="0" noProof="0" dirty="0" smtClean="0">
                <a:solidFill>
                  <a:schemeClr val="tx1"/>
                </a:solidFill>
                <a:latin typeface="+mn-lt"/>
                <a:ea typeface="+mn-ea"/>
                <a:cs typeface="+mn-cs"/>
              </a:rPr>
              <a:t>3) Decentralized management: </a:t>
            </a:r>
            <a:r>
              <a:rPr lang="en-US" sz="1200" b="0" kern="1200" baseline="0" noProof="0" dirty="0"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he</a:t>
            </a:r>
            <a:r>
              <a:rPr lang="en-US" sz="1200" kern="1200" baseline="0" dirty="0" smtClean="0">
                <a:solidFill>
                  <a:schemeClr val="tx1"/>
                </a:solidFill>
                <a:latin typeface="+mn-lt"/>
                <a:ea typeface="+mn-ea"/>
                <a:cs typeface="+mn-cs"/>
              </a:rPr>
              <a:t> communities hosted by the Global SCP Clearinghouse are managed through an innovative and decentralized system that allows broad participation and ownership from different organizations and partners around the globe.</a:t>
            </a:r>
          </a:p>
        </p:txBody>
      </p:sp>
      <p:sp>
        <p:nvSpPr>
          <p:cNvPr id="4" name="Slide Number Placeholder 3"/>
          <p:cNvSpPr>
            <a:spLocks noGrp="1"/>
          </p:cNvSpPr>
          <p:nvPr>
            <p:ph type="sldNum" sz="quarter" idx="10"/>
          </p:nvPr>
        </p:nvSpPr>
        <p:spPr/>
        <p:txBody>
          <a:bodyPr/>
          <a:lstStyle/>
          <a:p>
            <a:fld id="{F8BF1E24-5DF9-4CBD-AD12-A9C48272FEF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Note:</a:t>
            </a:r>
            <a:r>
              <a:rPr lang="en-US" baseline="0" noProof="0" dirty="0" smtClean="0"/>
              <a:t> this slide is animated, please run the slide show</a:t>
            </a:r>
          </a:p>
          <a:p>
            <a:endParaRPr lang="en-US" baseline="0" noProof="0" dirty="0" smtClean="0"/>
          </a:p>
          <a:p>
            <a:pPr>
              <a:buFontTx/>
              <a:buNone/>
            </a:pPr>
            <a:r>
              <a:rPr lang="en-US" b="1" baseline="0" noProof="0" dirty="0" smtClean="0"/>
              <a:t>1) Presenting the Global SCP Clearinghouse homepage:</a:t>
            </a:r>
          </a:p>
          <a:p>
            <a:pPr>
              <a:buFontTx/>
              <a:buNone/>
            </a:pPr>
            <a:r>
              <a:rPr lang="en-US" baseline="0" noProof="0" dirty="0" smtClean="0"/>
              <a:t>Welcome on the home page of the Global SCP Clearinghouse! </a:t>
            </a:r>
          </a:p>
          <a:p>
            <a:pPr>
              <a:buFontTx/>
              <a:buChar char="-"/>
            </a:pPr>
            <a:r>
              <a:rPr lang="en-US" baseline="0" noProof="0" dirty="0" smtClean="0"/>
              <a:t>From here you can </a:t>
            </a:r>
            <a:r>
              <a:rPr lang="en-US" b="1" baseline="0" noProof="0" dirty="0" smtClean="0"/>
              <a:t>access all the communities</a:t>
            </a:r>
            <a:r>
              <a:rPr lang="en-US" baseline="0" noProof="0" dirty="0" smtClean="0"/>
              <a:t>, have a look at the </a:t>
            </a:r>
            <a:r>
              <a:rPr lang="en-US" b="1" baseline="0" noProof="0" dirty="0" smtClean="0"/>
              <a:t>latest news or events </a:t>
            </a:r>
            <a:r>
              <a:rPr lang="en-US" baseline="0" noProof="0" dirty="0" smtClean="0"/>
              <a:t>about SCP and </a:t>
            </a:r>
            <a:r>
              <a:rPr lang="en-US" b="1" baseline="0" noProof="0" dirty="0" smtClean="0"/>
              <a:t>start browsing the database of SCP initiatives around the world. </a:t>
            </a:r>
          </a:p>
          <a:p>
            <a:pPr>
              <a:buFontTx/>
              <a:buChar char="-"/>
            </a:pPr>
            <a:r>
              <a:rPr lang="en-US" b="1" baseline="0" noProof="0" dirty="0" smtClean="0"/>
              <a:t>You can also sign in!</a:t>
            </a:r>
            <a:r>
              <a:rPr lang="en-US" baseline="0" noProof="0" dirty="0" smtClean="0"/>
              <a:t> Do not hesitate to do so, it is free, you will become a member, have access to a very handy personal account and it will enable you to share contents and ideas with others on the platform.</a:t>
            </a:r>
          </a:p>
          <a:p>
            <a:pPr>
              <a:buFontTx/>
              <a:buChar char="-"/>
            </a:pPr>
            <a:endParaRPr lang="fr-FR" baseline="0" noProof="0" dirty="0" smtClean="0"/>
          </a:p>
          <a:p>
            <a:pPr>
              <a:buFontTx/>
              <a:buChar char="-"/>
            </a:pPr>
            <a:r>
              <a:rPr lang="en-US" baseline="0" noProof="0" dirty="0" smtClean="0"/>
              <a:t> Do not forget the </a:t>
            </a:r>
            <a:r>
              <a:rPr lang="en-US" b="1" baseline="0" noProof="0" dirty="0" smtClean="0"/>
              <a:t>Explore menu in the header </a:t>
            </a:r>
            <a:r>
              <a:rPr lang="en-US" baseline="0" noProof="0" dirty="0" smtClean="0"/>
              <a:t>which is a very handy tool that will </a:t>
            </a:r>
            <a:r>
              <a:rPr lang="en-US" b="1" baseline="0" noProof="0" dirty="0" smtClean="0"/>
              <a:t>give you access to any pages on the Clearinghouse no matter what page you are currently on</a:t>
            </a:r>
            <a:r>
              <a:rPr lang="en-US" baseline="0" noProof="0" dirty="0" smtClean="0"/>
              <a:t>.</a:t>
            </a:r>
          </a:p>
          <a:p>
            <a:pPr>
              <a:buFontTx/>
              <a:buChar char="-"/>
            </a:pPr>
            <a:endParaRPr lang="en-US" baseline="0" noProof="0" dirty="0" smtClean="0"/>
          </a:p>
          <a:p>
            <a:pPr>
              <a:buFontTx/>
              <a:buNone/>
            </a:pPr>
            <a:r>
              <a:rPr lang="en-US" b="1" baseline="0" noProof="0" dirty="0" smtClean="0"/>
              <a:t>2) Introducing the rest of the presentation: everything you can do with the Global SCP Clearinghouse but never dared to ask…</a:t>
            </a:r>
          </a:p>
          <a:p>
            <a:pPr marL="228600" indent="-228600">
              <a:buFontTx/>
              <a:buChar char="-"/>
            </a:pPr>
            <a:r>
              <a:rPr lang="en-US" baseline="0" noProof="0" dirty="0" smtClean="0"/>
              <a:t>Find out what is happening on SCP and share information</a:t>
            </a:r>
          </a:p>
          <a:p>
            <a:pPr marL="228600" indent="-228600">
              <a:buFontTx/>
              <a:buChar char="-"/>
            </a:pPr>
            <a:r>
              <a:rPr lang="en-US" baseline="0" noProof="0" dirty="0" smtClean="0"/>
              <a:t>Build networks, identify partners</a:t>
            </a:r>
          </a:p>
          <a:p>
            <a:pPr marL="228600" indent="-228600">
              <a:buFontTx/>
              <a:buChar char="-"/>
            </a:pPr>
            <a:r>
              <a:rPr lang="en-US" baseline="0" noProof="0" dirty="0" smtClean="0"/>
              <a:t>Strengthen capacities</a:t>
            </a:r>
            <a:endParaRPr lang="en-US" noProof="0" dirty="0"/>
          </a:p>
        </p:txBody>
      </p:sp>
      <p:sp>
        <p:nvSpPr>
          <p:cNvPr id="4" name="Slide Number Placeholder 3"/>
          <p:cNvSpPr>
            <a:spLocks noGrp="1"/>
          </p:cNvSpPr>
          <p:nvPr>
            <p:ph type="sldNum" sz="quarter" idx="10"/>
          </p:nvPr>
        </p:nvSpPr>
        <p:spPr/>
        <p:txBody>
          <a:bodyPr/>
          <a:lstStyle/>
          <a:p>
            <a:fld id="{F8BF1E24-5DF9-4CBD-AD12-A9C48272FEF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5BDF1B91-1685-42B6-B5B5-77F0F7E43EDA}" type="datetime1">
              <a:rPr lang="en-US"/>
              <a:pPr>
                <a:defRPr/>
              </a:pPr>
              <a:t>5/13/2013</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8F41AE0B-DB5C-4924-80C0-4344001A7B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a:t>
            </a:r>
            <a:r>
              <a:rPr lang="en-US" dirty="0" err="1" smtClean="0"/>
              <a:t>lev</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8DAD929-7322-4A5C-90A0-FACA2976C242}" type="datetime1">
              <a:rPr lang="en-US"/>
              <a:pPr>
                <a:defRPr/>
              </a:pPr>
              <a:t>5/13/2013</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ACFAD883-98A6-4BF4-8365-4885E3DCBE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39C52D-EFEC-4368-B493-E096C73F6505}" type="datetime1">
              <a:rPr lang="en-US"/>
              <a:pPr>
                <a:defRPr/>
              </a:pPr>
              <a:t>5/13/2013</a:t>
            </a:fld>
            <a:endParaRPr lang="en-US"/>
          </a:p>
        </p:txBody>
      </p:sp>
      <p:sp>
        <p:nvSpPr>
          <p:cNvPr id="6" name="Footer Placeholder 4"/>
          <p:cNvSpPr>
            <a:spLocks noGrp="1"/>
          </p:cNvSpPr>
          <p:nvPr>
            <p:ph type="ftr" sz="quarter" idx="11"/>
          </p:nvPr>
        </p:nvSpPr>
        <p:spPr/>
        <p:txBody>
          <a:bodyPr/>
          <a:lstStyle>
            <a:lvl1pPr>
              <a:defRPr sz="140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2CFEC277-377A-4F20-8983-E53F0A4ED0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smtClean="0"/>
          </a:p>
        </p:txBody>
      </p:sp>
      <p:sp>
        <p:nvSpPr>
          <p:cNvPr id="4" name="Text Placeholder 3"/>
          <p:cNvSpPr>
            <a:spLocks noGrp="1"/>
          </p:cNvSpPr>
          <p:nvPr>
            <p:ph type="body"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E113ECCD-4607-4332-B13D-840341C64194}" type="datetime1">
              <a:rPr lang="en-US"/>
              <a:pPr>
                <a:defRPr/>
              </a:pPr>
              <a:t>5/13/2013</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C719E33B-5615-413E-BBB7-1EB2097F05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667000"/>
            <a:ext cx="7772400" cy="3429000"/>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37DC645F-0350-47CA-8833-D67D8FA33814}" type="datetime1">
              <a:rPr lang="en-US"/>
              <a:pPr>
                <a:defRPr/>
              </a:pPr>
              <a:t>5/13/2013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E2F83394-E37D-4DD2-9E27-D30FC41F4C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F033DF11-29A6-4466-AF5C-5EB60013E490}" type="datetime1">
              <a:rPr lang="en-US"/>
              <a:pPr>
                <a:defRPr/>
              </a:pPr>
              <a:t>5/13/2013</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5008AE96-86B0-4579-A26B-B96FE474565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fld id="{B0D6C4FE-CD17-4E47-B42A-43163AFAE7EE}" type="datetime1">
              <a:rPr lang="en-US"/>
              <a:pPr>
                <a:defRPr/>
              </a:pPr>
              <a:t>5/13/2013</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A9684CD8-5980-4B0C-A189-6471E737EEF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ext Box 8"/>
          <p:cNvSpPr txBox="1">
            <a:spLocks noChangeArrowheads="1"/>
          </p:cNvSpPr>
          <p:nvPr userDrawn="1"/>
        </p:nvSpPr>
        <p:spPr bwMode="auto">
          <a:xfrm>
            <a:off x="7924800" y="0"/>
            <a:ext cx="1219200" cy="6858000"/>
          </a:xfrm>
          <a:prstGeom prst="rect">
            <a:avLst/>
          </a:prstGeom>
          <a:gradFill rotWithShape="0">
            <a:gsLst>
              <a:gs pos="0">
                <a:srgbClr val="0E3C5A"/>
              </a:gs>
              <a:gs pos="100000">
                <a:srgbClr val="1F81C3"/>
              </a:gs>
            </a:gsLst>
            <a:lin ang="2700000" scaled="1"/>
          </a:gradFill>
          <a:ln w="9525">
            <a:noFill/>
            <a:miter lim="800000"/>
            <a:headEnd/>
            <a:tailEnd/>
          </a:ln>
        </p:spPr>
        <p:txBody>
          <a:bodyPr/>
          <a:lstStyle/>
          <a:p>
            <a:pPr eaLnBrk="0" hangingPunct="0">
              <a:spcBef>
                <a:spcPct val="50000"/>
              </a:spcBef>
            </a:pPr>
            <a:endParaRPr lang="fr-FR" sz="2000">
              <a:latin typeface="Times New Roman" pitchFamily="18" charset="0"/>
              <a:ea typeface="ヒラギノ角ゴ Pro W3" charset="-128"/>
            </a:endParaRPr>
          </a:p>
        </p:txBody>
      </p:sp>
      <p:sp>
        <p:nvSpPr>
          <p:cNvPr id="2" name="Title 1"/>
          <p:cNvSpPr>
            <a:spLocks noGrp="1"/>
          </p:cNvSpPr>
          <p:nvPr>
            <p:ph type="title"/>
          </p:nvPr>
        </p:nvSpPr>
        <p:spPr>
          <a:xfrm>
            <a:off x="457200" y="304800"/>
            <a:ext cx="7239000" cy="111283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57E4BF1-2D0D-452A-A7AD-59A933591556}" type="datetime1">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chemeClr val="bg1"/>
                </a:solidFill>
              </a:defRPr>
            </a:lvl1pPr>
          </a:lstStyle>
          <a:p>
            <a:fld id="{966E4E12-0E56-491C-850C-1B66DEED4F22}" type="slidenum">
              <a:rPr lang="en-US" smtClean="0"/>
              <a:pPr/>
              <a:t>‹#›</a:t>
            </a:fld>
            <a:endParaRPr lang="en-US" dirty="0"/>
          </a:p>
        </p:txBody>
      </p:sp>
      <p:pic>
        <p:nvPicPr>
          <p:cNvPr id="7" name="Picture 7"/>
          <p:cNvPicPr>
            <a:picLocks noChangeAspect="1"/>
          </p:cNvPicPr>
          <p:nvPr userDrawn="1"/>
        </p:nvPicPr>
        <p:blipFill>
          <a:blip r:embed="rId2" cstate="print"/>
          <a:srcRect/>
          <a:stretch>
            <a:fillRect/>
          </a:stretch>
        </p:blipFill>
        <p:spPr bwMode="auto">
          <a:xfrm>
            <a:off x="8335963" y="2057400"/>
            <a:ext cx="625475" cy="4191000"/>
          </a:xfrm>
          <a:prstGeom prst="rect">
            <a:avLst/>
          </a:prstGeom>
          <a:noFill/>
          <a:ln w="9525">
            <a:noFill/>
            <a:miter lim="800000"/>
            <a:headEnd/>
            <a:tailEnd/>
          </a:ln>
        </p:spPr>
      </p:pic>
      <p:pic>
        <p:nvPicPr>
          <p:cNvPr id="8" name="Picture 24"/>
          <p:cNvPicPr>
            <a:picLocks noChangeAspect="1"/>
          </p:cNvPicPr>
          <p:nvPr userDrawn="1"/>
        </p:nvPicPr>
        <p:blipFill>
          <a:blip r:embed="rId3" cstate="print"/>
          <a:srcRect/>
          <a:stretch>
            <a:fillRect/>
          </a:stretch>
        </p:blipFill>
        <p:spPr bwMode="auto">
          <a:xfrm>
            <a:off x="8183563" y="457200"/>
            <a:ext cx="808037" cy="939800"/>
          </a:xfrm>
          <a:prstGeom prst="rect">
            <a:avLst/>
          </a:prstGeom>
          <a:noFill/>
          <a:ln w="9525">
            <a:noFill/>
            <a:miter lim="800000"/>
            <a:headEnd/>
            <a:tailEnd/>
          </a:ln>
        </p:spPr>
      </p:pic>
      <p:sp>
        <p:nvSpPr>
          <p:cNvPr id="10" name="Content Placeholder 9"/>
          <p:cNvSpPr>
            <a:spLocks noGrp="1"/>
          </p:cNvSpPr>
          <p:nvPr>
            <p:ph sz="quarter" idx="13"/>
          </p:nvPr>
        </p:nvSpPr>
        <p:spPr>
          <a:xfrm>
            <a:off x="457200" y="1524000"/>
            <a:ext cx="7239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604248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9F6471-3E1A-4ACA-9A29-1F0313C47021}" type="datetime1">
              <a:rPr lang="en-US"/>
              <a:pPr>
                <a:defRPr/>
              </a:pPr>
              <a:t>5/13/2013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995107C-8B3E-4D47-999F-4346EEAADE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E21F4A-6860-4CD3-A1FF-766F8919D354}" type="datetime1">
              <a:rPr lang="en-US"/>
              <a:pPr>
                <a:defRPr/>
              </a:pPr>
              <a:t>5/13/2013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8E77213F-09F4-4C2C-8963-A9150D5FA4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074658DB-44B7-4948-8A3E-B20807627B98}" type="datetime1">
              <a:rPr lang="en-US"/>
              <a:pPr>
                <a:defRPr/>
              </a:pPr>
              <a:t>5/13/2013</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76EC6A85-FE5B-4EA5-9012-59FD53CB74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5F994084-FB90-4CAD-9826-27E023176C5C}" type="datetime1">
              <a:rPr lang="en-US"/>
              <a:pPr>
                <a:defRPr/>
              </a:pPr>
              <a:t>5/13/2013</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E5C79911-E588-4C6D-AEE2-6766C53B6F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DD3BFAD-CE42-4DAF-A3EC-91EDD19B74F6}" type="datetime1">
              <a:rPr lang="en-US"/>
              <a:pPr>
                <a:defRPr/>
              </a:pPr>
              <a:t>5/13/2013</a:t>
            </a:fld>
            <a:endParaRPr lang="en-US"/>
          </a:p>
        </p:txBody>
      </p:sp>
      <p:sp>
        <p:nvSpPr>
          <p:cNvPr id="5" name="Footer Placeholder 3"/>
          <p:cNvSpPr>
            <a:spLocks noGrp="1"/>
          </p:cNvSpPr>
          <p:nvPr>
            <p:ph type="ftr" sz="quarter" idx="11"/>
          </p:nvPr>
        </p:nvSpPr>
        <p:spPr/>
        <p:txBody>
          <a:bodyPr/>
          <a:lstStyle>
            <a:lvl1pPr>
              <a:defRPr sz="140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28F4045A-9381-4EE4-A7AB-E3532A7B22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17BD5DF-194B-422B-A735-8CBF3BDC9AC0}" type="datetime1">
              <a:rPr lang="en-US"/>
              <a:pPr>
                <a:defRPr/>
              </a:pPr>
              <a:t>5/13/2013</a:t>
            </a:fld>
            <a:endParaRPr lang="en-US"/>
          </a:p>
        </p:txBody>
      </p:sp>
      <p:sp>
        <p:nvSpPr>
          <p:cNvPr id="4" name="Footer Placeholder 2"/>
          <p:cNvSpPr>
            <a:spLocks noGrp="1"/>
          </p:cNvSpPr>
          <p:nvPr>
            <p:ph type="ftr" sz="quarter" idx="11"/>
          </p:nvPr>
        </p:nvSpPr>
        <p:spPr/>
        <p:txBody>
          <a:bodyPr/>
          <a:lstStyle>
            <a:lvl1pPr>
              <a:defRPr sz="140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2D730F49-DC7B-4BA9-B881-C3039FC6C6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A586A0C-5938-4FCF-85D4-52A07E17C361}" type="datetime1">
              <a:rPr lang="en-US"/>
              <a:pPr>
                <a:defRPr/>
              </a:pPr>
              <a:t>5/13/2013</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E415ABEF-F8E1-4CF1-B94A-201541A4B8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0E63CCC-873D-4FA5-AA2B-6159AD2A2FD0}" type="datetime1">
              <a:rPr lang="en-US"/>
              <a:pPr>
                <a:defRPr/>
              </a:pPr>
              <a:t>5/13/2013</a:t>
            </a:fld>
            <a:endParaRPr lang="en-US"/>
          </a:p>
        </p:txBody>
      </p:sp>
      <p:sp>
        <p:nvSpPr>
          <p:cNvPr id="7" name="Footer Placeholder 5"/>
          <p:cNvSpPr>
            <a:spLocks noGrp="1"/>
          </p:cNvSpPr>
          <p:nvPr>
            <p:ph type="ftr" sz="quarter" idx="11"/>
          </p:nvPr>
        </p:nvSpPr>
        <p:spPr/>
        <p:txBody>
          <a:bodyPr/>
          <a:lstStyle>
            <a:lvl1pPr>
              <a:defRPr sz="140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8D0427EA-3A94-4F95-9621-6EDB790FC2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8"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84" charset="-128"/>
                <a:cs typeface="+mn-cs"/>
              </a:defRPr>
            </a:lvl1pPr>
          </a:lstStyle>
          <a:p>
            <a:pPr>
              <a:defRPr/>
            </a:pPr>
            <a:fld id="{84FA7A4B-D1D9-496B-AC14-9863C8C5A5FA}" type="datetime1">
              <a:rPr lang="en-US"/>
              <a:pPr>
                <a:defRPr/>
              </a:pPr>
              <a:t>5/13/2013</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84" charset="-128"/>
                <a:cs typeface="+mn-cs"/>
              </a:defRPr>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84" charset="-128"/>
                <a:cs typeface="+mn-cs"/>
              </a:defRPr>
            </a:lvl1pPr>
          </a:lstStyle>
          <a:p>
            <a:pPr>
              <a:defRPr/>
            </a:pPr>
            <a:fld id="{9607C4DB-E8F5-48F7-B9DB-E7BBC76FFB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hd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685800" y="1905000"/>
            <a:ext cx="7772400" cy="1219200"/>
          </a:xfrm>
        </p:spPr>
        <p:txBody>
          <a:bodyPr/>
          <a:lstStyle/>
          <a:p>
            <a:pPr eaLnBrk="1" hangingPunct="1"/>
            <a:r>
              <a:rPr lang="en-US" sz="4000" dirty="0" smtClean="0"/>
              <a:t>US Engagement in the10YFP</a:t>
            </a:r>
          </a:p>
        </p:txBody>
      </p:sp>
      <p:sp>
        <p:nvSpPr>
          <p:cNvPr id="19458" name="Rectangle 3"/>
          <p:cNvSpPr>
            <a:spLocks noGrp="1" noChangeArrowheads="1"/>
          </p:cNvSpPr>
          <p:nvPr>
            <p:ph type="subTitle" idx="1"/>
          </p:nvPr>
        </p:nvSpPr>
        <p:spPr>
          <a:xfrm>
            <a:off x="838200" y="3124200"/>
            <a:ext cx="7315200" cy="2819400"/>
          </a:xfrm>
        </p:spPr>
        <p:txBody>
          <a:bodyPr/>
          <a:lstStyle/>
          <a:p>
            <a:pPr eaLnBrk="1" hangingPunct="1"/>
            <a:r>
              <a:rPr lang="en-US" b="1" i="1" dirty="0" smtClean="0"/>
              <a:t>Briefing on the 10-Year Framework of Programs on Sustainable Consumption and Production Patterns (10YFP)</a:t>
            </a:r>
          </a:p>
          <a:p>
            <a:pPr eaLnBrk="1" hangingPunct="1"/>
            <a:r>
              <a:rPr lang="en-US" i="1" dirty="0" smtClean="0"/>
              <a:t>Webinar  Series on “Materials Management through Sustainable Consumption” </a:t>
            </a:r>
          </a:p>
          <a:p>
            <a:pPr eaLnBrk="1" hangingPunct="1"/>
            <a:r>
              <a:rPr lang="en-US" i="1" dirty="0" smtClean="0"/>
              <a:t>May 14, 2013</a:t>
            </a:r>
          </a:p>
          <a:p>
            <a:pPr eaLnBrk="1" hangingPunct="1"/>
            <a:endParaRPr lang="en-US" i="1" dirty="0" smtClean="0"/>
          </a:p>
        </p:txBody>
      </p:sp>
      <p:sp>
        <p:nvSpPr>
          <p:cNvPr id="19459" name="Date Placeholder 7"/>
          <p:cNvSpPr>
            <a:spLocks noGrp="1"/>
          </p:cNvSpPr>
          <p:nvPr>
            <p:ph type="dt" sz="quarter" idx="10"/>
          </p:nvPr>
        </p:nvSpPr>
        <p:spPr>
          <a:noFill/>
        </p:spPr>
        <p:txBody>
          <a:bodyPr/>
          <a:lstStyle/>
          <a:p>
            <a:fld id="{51C7B35E-88E0-4109-91AD-BCD105CF3108}" type="datetime1">
              <a:rPr lang="en-US" smtClean="0">
                <a:ea typeface="ＭＳ Ｐゴシック"/>
                <a:cs typeface="ＭＳ Ｐゴシック"/>
              </a:rPr>
              <a:pPr/>
              <a:t>5/13/2013</a:t>
            </a:fld>
            <a:endParaRPr lang="en-US" smtClean="0">
              <a:ea typeface="ＭＳ Ｐゴシック"/>
              <a:cs typeface="ＭＳ Ｐゴシック"/>
            </a:endParaRPr>
          </a:p>
        </p:txBody>
      </p:sp>
      <p:sp>
        <p:nvSpPr>
          <p:cNvPr id="19460" name="Slide Number Placeholder 8"/>
          <p:cNvSpPr>
            <a:spLocks noGrp="1"/>
          </p:cNvSpPr>
          <p:nvPr>
            <p:ph type="sldNum" sz="quarter" idx="12"/>
          </p:nvPr>
        </p:nvSpPr>
        <p:spPr>
          <a:noFill/>
        </p:spPr>
        <p:txBody>
          <a:bodyPr/>
          <a:lstStyle/>
          <a:p>
            <a:fld id="{028CB49D-8951-497C-86D1-42C3D0211C55}" type="slidenum">
              <a:rPr lang="en-US" smtClean="0">
                <a:ea typeface="ＭＳ Ｐゴシック"/>
                <a:cs typeface="ＭＳ Ｐゴシック"/>
              </a:rPr>
              <a:pPr/>
              <a:t>1</a:t>
            </a:fld>
            <a:endParaRPr lang="en-US" smtClean="0">
              <a:ea typeface="ＭＳ Ｐゴシック"/>
              <a:cs typeface="ＭＳ Ｐゴシック"/>
            </a:endParaRPr>
          </a:p>
        </p:txBody>
      </p:sp>
      <p:sp>
        <p:nvSpPr>
          <p:cNvPr id="19461" name="Footer Placeholder 9"/>
          <p:cNvSpPr>
            <a:spLocks noGrp="1"/>
          </p:cNvSpPr>
          <p:nvPr>
            <p:ph type="ftr" sz="quarter" idx="11"/>
          </p:nvPr>
        </p:nvSpPr>
        <p:spPr>
          <a:noFill/>
        </p:spPr>
        <p:txBody>
          <a:bodyPr/>
          <a:lstStyle/>
          <a:p>
            <a:endParaRPr lang="en-US" smtClean="0">
              <a:ea typeface="ＭＳ Ｐゴシック"/>
              <a:cs typeface="ＭＳ Ｐゴシック"/>
            </a:endParaRPr>
          </a:p>
          <a:p>
            <a:r>
              <a:rPr lang="en-US" smtClean="0">
                <a:ea typeface="ＭＳ Ｐゴシック"/>
                <a:cs typeface="ＭＳ Ｐゴシック"/>
              </a:rPr>
              <a:t>U.S. Environmental Protection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3352800"/>
          </a:xfrm>
        </p:spPr>
        <p:txBody>
          <a:bodyPr/>
          <a:lstStyle/>
          <a:p>
            <a:pPr algn="l"/>
            <a:r>
              <a:rPr lang="en-US" sz="4000" dirty="0" smtClean="0"/>
              <a:t/>
            </a:r>
            <a:br>
              <a:rPr lang="en-US" sz="4000" dirty="0" smtClean="0"/>
            </a:br>
            <a:r>
              <a:rPr lang="en-US" sz="4000" dirty="0" smtClean="0"/>
              <a:t>Discussion and Questions?</a:t>
            </a:r>
            <a:br>
              <a:rPr lang="en-US" sz="4000" dirty="0" smtClean="0"/>
            </a:br>
            <a:r>
              <a:rPr lang="en-US" sz="4000" dirty="0" smtClean="0"/>
              <a:t/>
            </a:r>
            <a:br>
              <a:rPr lang="en-US" sz="4000" dirty="0" smtClean="0"/>
            </a:br>
            <a:r>
              <a:rPr lang="en-US" sz="1600" b="1" dirty="0" smtClean="0">
                <a:latin typeface="Times New Roman" pitchFamily="18" charset="0"/>
                <a:cs typeface="Times New Roman" pitchFamily="18" charset="0"/>
              </a:rPr>
              <a:t>USG </a:t>
            </a:r>
            <a:r>
              <a:rPr lang="en-US" sz="1600" b="1" i="1" dirty="0" smtClean="0">
                <a:latin typeface="Times New Roman" pitchFamily="18" charset="0"/>
                <a:cs typeface="Times New Roman" pitchFamily="18" charset="0"/>
              </a:rPr>
              <a:t>10YFP Contacts:</a:t>
            </a:r>
            <a:br>
              <a:rPr lang="en-US" sz="1600" b="1" i="1" dirty="0" smtClean="0">
                <a:latin typeface="Times New Roman" pitchFamily="18" charset="0"/>
                <a:cs typeface="Times New Roman" pitchFamily="18" charset="0"/>
              </a:rPr>
            </a:br>
            <a:r>
              <a:rPr lang="en-US" sz="1600" i="1" u="sng" dirty="0" smtClean="0">
                <a:latin typeface="Times New Roman" pitchFamily="18" charset="0"/>
                <a:cs typeface="Times New Roman" pitchFamily="18" charset="0"/>
              </a:rPr>
              <a:t/>
            </a:r>
            <a:br>
              <a:rPr lang="en-US" sz="1600" i="1" u="sng"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a:t>
            </a:r>
            <a:r>
              <a:rPr lang="en-US" sz="1600" i="1" u="sng" dirty="0" smtClean="0">
                <a:latin typeface="Times New Roman" pitchFamily="18" charset="0"/>
                <a:cs typeface="Times New Roman" pitchFamily="18" charset="0"/>
              </a:rPr>
              <a:t>EPA Office of Global Affairs and Policy:</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Hodayah Finman, U.S. 10YFP National Focal Point (Finman.Hodayah@epa.gov)</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Ted MacDonald, Alt. Focal Point and Initiative Lead (MacDonald.Ted@epa.gov)</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a:t>
            </a:r>
            <a:r>
              <a:rPr lang="en-US" sz="1600" i="1" u="sng" dirty="0" smtClean="0">
                <a:latin typeface="Times New Roman" pitchFamily="18" charset="0"/>
                <a:cs typeface="Times New Roman" pitchFamily="18" charset="0"/>
              </a:rPr>
              <a:t>State Department Office of Oceans, Environment, and Science:</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r>
              <a:rPr lang="en-US" sz="1600" i="1" dirty="0" smtClean="0">
                <a:latin typeface="Times New Roman" pitchFamily="18" charset="0"/>
                <a:cs typeface="Times New Roman" pitchFamily="18" charset="0"/>
              </a:rPr>
              <a:t>        Kit Norland, Alternate U.S. 10YFP National Focal Point (Norland.PD@state.gov</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t/>
            </a:r>
            <a:br>
              <a:rPr lang="en-US" sz="1800" dirty="0" smtClean="0"/>
            </a:br>
            <a:endParaRPr lang="en-US" sz="1800" dirty="0"/>
          </a:p>
        </p:txBody>
      </p:sp>
      <p:sp>
        <p:nvSpPr>
          <p:cNvPr id="3" name="Date Placeholder 2"/>
          <p:cNvSpPr>
            <a:spLocks noGrp="1"/>
          </p:cNvSpPr>
          <p:nvPr>
            <p:ph type="dt" sz="half" idx="10"/>
          </p:nvPr>
        </p:nvSpPr>
        <p:spPr/>
        <p:txBody>
          <a:bodyPr/>
          <a:lstStyle/>
          <a:p>
            <a:pPr>
              <a:defRPr/>
            </a:pPr>
            <a:fld id="{1DD3BFAD-CE42-4DAF-A3EC-91EDD19B74F6}" type="datetime1">
              <a:rPr lang="en-US" smtClean="0"/>
              <a:pPr>
                <a:defRPr/>
              </a:pPr>
              <a:t>5/13/2013</a:t>
            </a:fld>
            <a:endParaRPr lang="en-US"/>
          </a:p>
        </p:txBody>
      </p:sp>
      <p:sp>
        <p:nvSpPr>
          <p:cNvPr id="4" name="Footer Placeholder 3"/>
          <p:cNvSpPr>
            <a:spLocks noGrp="1"/>
          </p:cNvSpPr>
          <p:nvPr>
            <p:ph type="ftr" sz="quarter" idx="11"/>
          </p:nvPr>
        </p:nvSpPr>
        <p:spPr/>
        <p:txBody>
          <a:bodyPr/>
          <a:lstStyle/>
          <a:p>
            <a:pPr>
              <a:defRPr/>
            </a:pPr>
            <a:r>
              <a:rPr lang="en-US" smtClean="0"/>
              <a:t>U.S. Environmental Protection Agency</a:t>
            </a:r>
            <a:endParaRPr lang="en-US"/>
          </a:p>
        </p:txBody>
      </p:sp>
      <p:sp>
        <p:nvSpPr>
          <p:cNvPr id="5" name="Slide Number Placeholder 4"/>
          <p:cNvSpPr>
            <a:spLocks noGrp="1"/>
          </p:cNvSpPr>
          <p:nvPr>
            <p:ph type="sldNum" sz="quarter" idx="12"/>
          </p:nvPr>
        </p:nvSpPr>
        <p:spPr/>
        <p:txBody>
          <a:bodyPr/>
          <a:lstStyle/>
          <a:p>
            <a:pPr>
              <a:defRPr/>
            </a:pPr>
            <a:fld id="{28F4045A-9381-4EE4-A7AB-E3532A7B227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620000" cy="533400"/>
          </a:xfrm>
        </p:spPr>
        <p:txBody>
          <a:bodyPr/>
          <a:lstStyle/>
          <a:p>
            <a:r>
              <a:rPr lang="en-US" dirty="0" smtClean="0"/>
              <a:t>What is the 10YFP?</a:t>
            </a:r>
            <a:endParaRPr lang="en-US" dirty="0"/>
          </a:p>
        </p:txBody>
      </p:sp>
      <p:sp>
        <p:nvSpPr>
          <p:cNvPr id="3" name="Content Placeholder 2"/>
          <p:cNvSpPr>
            <a:spLocks noGrp="1"/>
          </p:cNvSpPr>
          <p:nvPr>
            <p:ph idx="1"/>
          </p:nvPr>
        </p:nvSpPr>
        <p:spPr>
          <a:xfrm>
            <a:off x="533400" y="1828800"/>
            <a:ext cx="8077200" cy="4267200"/>
          </a:xfrm>
        </p:spPr>
        <p:txBody>
          <a:bodyPr/>
          <a:lstStyle/>
          <a:p>
            <a:r>
              <a:rPr lang="en-US" sz="2400" dirty="0" smtClean="0"/>
              <a:t>A commitment made by governments at the World Summit on Sustainable Development (2002) to:</a:t>
            </a:r>
          </a:p>
          <a:p>
            <a:pPr>
              <a:buNone/>
            </a:pPr>
            <a:endParaRPr lang="en-US" sz="2400" dirty="0" smtClean="0"/>
          </a:p>
          <a:p>
            <a:pPr>
              <a:buNone/>
            </a:pPr>
            <a:r>
              <a:rPr lang="en-GB" sz="2000" dirty="0" smtClean="0"/>
              <a:t>     “Encourage and promote the development of a 10-year framework of programmes in support of regional and national initiatives to accelerate the shift towards sustainable consumption and production to promote social and economic development within the carrying capacity of ecosystems by addressing and, where appropriate, </a:t>
            </a:r>
            <a:r>
              <a:rPr lang="en-GB" sz="2000" u="sng" dirty="0" smtClean="0"/>
              <a:t>delinking economic growth and environmental degradation through improving efficiency and sustainability in the use of resources and production processes</a:t>
            </a:r>
            <a:r>
              <a:rPr lang="en-GB" sz="2000" dirty="0" smtClean="0"/>
              <a:t>, and reducing resource degradation, pollution and waste.”</a:t>
            </a:r>
            <a:endParaRPr lang="en-US" sz="2000" dirty="0" smtClean="0"/>
          </a:p>
          <a:p>
            <a:pPr>
              <a:buNone/>
            </a:pPr>
            <a:endParaRPr lang="en-US" dirty="0"/>
          </a:p>
        </p:txBody>
      </p:sp>
      <p:sp>
        <p:nvSpPr>
          <p:cNvPr id="4" name="Date Placeholder 3"/>
          <p:cNvSpPr>
            <a:spLocks noGrp="1"/>
          </p:cNvSpPr>
          <p:nvPr>
            <p:ph type="dt" sz="half" idx="10"/>
          </p:nvPr>
        </p:nvSpPr>
        <p:spPr/>
        <p:txBody>
          <a:bodyPr/>
          <a:lstStyle/>
          <a:p>
            <a:pPr>
              <a:defRPr/>
            </a:pPr>
            <a:fld id="{3A9F6471-3E1A-4ACA-9A29-1F0313C47021}" type="datetime1">
              <a:rPr lang="en-US" smtClean="0"/>
              <a:pPr>
                <a:defRPr/>
              </a:pPr>
              <a:t>5/13/2013</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8995107C-8B3E-4D47-999F-4346EEAADE9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620000" cy="609600"/>
          </a:xfrm>
        </p:spPr>
        <p:txBody>
          <a:bodyPr/>
          <a:lstStyle/>
          <a:p>
            <a:r>
              <a:rPr lang="en-US" dirty="0" smtClean="0"/>
              <a:t>10YFP—Ten Years in the Making</a:t>
            </a:r>
            <a:endParaRPr lang="en-US" dirty="0"/>
          </a:p>
        </p:txBody>
      </p:sp>
      <p:sp>
        <p:nvSpPr>
          <p:cNvPr id="3" name="Content Placeholder 2"/>
          <p:cNvSpPr>
            <a:spLocks noGrp="1"/>
          </p:cNvSpPr>
          <p:nvPr>
            <p:ph idx="1"/>
          </p:nvPr>
        </p:nvSpPr>
        <p:spPr>
          <a:xfrm>
            <a:off x="304800" y="2057400"/>
            <a:ext cx="8839200" cy="4495800"/>
          </a:xfrm>
        </p:spPr>
        <p:txBody>
          <a:bodyPr/>
          <a:lstStyle/>
          <a:p>
            <a:pPr>
              <a:lnSpc>
                <a:spcPct val="150000"/>
              </a:lnSpc>
            </a:pPr>
            <a:r>
              <a:rPr lang="en-US" sz="2400" dirty="0" smtClean="0"/>
              <a:t>“Marrakech Process” Task Forces/Advisory Group (2003-11)</a:t>
            </a:r>
          </a:p>
          <a:p>
            <a:pPr>
              <a:lnSpc>
                <a:spcPct val="150000"/>
              </a:lnSpc>
            </a:pPr>
            <a:r>
              <a:rPr lang="en-US" sz="2400" dirty="0" smtClean="0"/>
              <a:t>CSD-19 (2011)--disappointing outcome</a:t>
            </a:r>
          </a:p>
          <a:p>
            <a:pPr>
              <a:lnSpc>
                <a:spcPct val="150000"/>
              </a:lnSpc>
            </a:pPr>
            <a:r>
              <a:rPr lang="en-US" sz="2400" dirty="0" smtClean="0"/>
              <a:t>Rio+20 “Green Economy” agenda—good platform for 10YFP</a:t>
            </a:r>
          </a:p>
          <a:p>
            <a:pPr>
              <a:lnSpc>
                <a:spcPct val="150000"/>
              </a:lnSpc>
            </a:pPr>
            <a:r>
              <a:rPr lang="en-US" sz="2400" dirty="0" smtClean="0"/>
              <a:t>10YFP “Adopted” as Rio+20 </a:t>
            </a:r>
            <a:r>
              <a:rPr lang="en-US" sz="2400" b="1" u="sng" dirty="0" smtClean="0"/>
              <a:t>voluntary</a:t>
            </a:r>
            <a:r>
              <a:rPr lang="en-US" sz="2400" dirty="0" smtClean="0"/>
              <a:t> initiative (June 2012)</a:t>
            </a:r>
          </a:p>
          <a:p>
            <a:pPr>
              <a:lnSpc>
                <a:spcPct val="150000"/>
              </a:lnSpc>
            </a:pPr>
            <a:r>
              <a:rPr lang="en-US" sz="2400" dirty="0" smtClean="0"/>
              <a:t>UN General Assembly Resolution authorized (Dec. 2012)</a:t>
            </a:r>
          </a:p>
          <a:p>
            <a:pPr>
              <a:lnSpc>
                <a:spcPct val="150000"/>
              </a:lnSpc>
            </a:pPr>
            <a:r>
              <a:rPr lang="en-US" sz="2400" dirty="0" smtClean="0"/>
              <a:t>UNEP GC decision authorized UNEP support (Feb. 2013)</a:t>
            </a:r>
          </a:p>
          <a:p>
            <a:pPr>
              <a:lnSpc>
                <a:spcPct val="150000"/>
              </a:lnSpc>
              <a:buNone/>
            </a:pPr>
            <a:endParaRPr lang="en-US" sz="2400"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pPr>
              <a:defRPr/>
            </a:pPr>
            <a:fld id="{3A9F6471-3E1A-4ACA-9A29-1F0313C47021}"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995107C-8B3E-4D47-999F-4346EEAADE9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33400" y="1143000"/>
            <a:ext cx="7848600" cy="633412"/>
          </a:xfrm>
        </p:spPr>
        <p:txBody>
          <a:bodyPr anchor="t"/>
          <a:lstStyle/>
          <a:p>
            <a:pPr eaLnBrk="1" hangingPunct="1"/>
            <a:r>
              <a:rPr lang="en-US" dirty="0" smtClean="0"/>
              <a:t>10YFP Governance Structure</a:t>
            </a:r>
          </a:p>
        </p:txBody>
      </p:sp>
      <p:graphicFrame>
        <p:nvGraphicFramePr>
          <p:cNvPr id="7" name="SmartArt Placeholder 6"/>
          <p:cNvGraphicFramePr>
            <a:graphicFrameLocks noGrp="1"/>
          </p:cNvGraphicFramePr>
          <p:nvPr>
            <p:ph type="dgm" idx="1"/>
          </p:nvPr>
        </p:nvGraphicFramePr>
        <p:xfrm>
          <a:off x="152400" y="1905000"/>
          <a:ext cx="8839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Date Placeholder 7"/>
          <p:cNvSpPr>
            <a:spLocks noGrp="1"/>
          </p:cNvSpPr>
          <p:nvPr>
            <p:ph type="dt" sz="quarter" idx="10"/>
          </p:nvPr>
        </p:nvSpPr>
        <p:spPr>
          <a:noFill/>
        </p:spPr>
        <p:txBody>
          <a:bodyPr/>
          <a:lstStyle/>
          <a:p>
            <a:fld id="{F04BFD67-78F3-4F8D-872E-700ADC2E1F1E}" type="datetime1">
              <a:rPr lang="en-US" smtClean="0">
                <a:ea typeface="ＭＳ Ｐゴシック"/>
                <a:cs typeface="ＭＳ Ｐゴシック"/>
              </a:rPr>
              <a:pPr/>
              <a:t>5/13/2013</a:t>
            </a:fld>
            <a:endParaRPr lang="en-US" smtClean="0">
              <a:ea typeface="ＭＳ Ｐゴシック"/>
              <a:cs typeface="ＭＳ Ｐゴシック"/>
            </a:endParaRPr>
          </a:p>
        </p:txBody>
      </p:sp>
      <p:sp>
        <p:nvSpPr>
          <p:cNvPr id="25604" name="Slide Number Placeholder 8"/>
          <p:cNvSpPr>
            <a:spLocks noGrp="1"/>
          </p:cNvSpPr>
          <p:nvPr>
            <p:ph type="sldNum" sz="quarter" idx="12"/>
          </p:nvPr>
        </p:nvSpPr>
        <p:spPr>
          <a:noFill/>
        </p:spPr>
        <p:txBody>
          <a:bodyPr/>
          <a:lstStyle/>
          <a:p>
            <a:fld id="{7D63BEF5-DF22-4C7B-9FD2-EA2CD6091DC1}" type="slidenum">
              <a:rPr lang="en-US" smtClean="0">
                <a:ea typeface="ＭＳ Ｐゴシック"/>
                <a:cs typeface="ＭＳ Ｐゴシック"/>
              </a:rPr>
              <a:pPr/>
              <a:t>4</a:t>
            </a:fld>
            <a:endParaRPr lang="en-US" smtClean="0">
              <a:ea typeface="ＭＳ Ｐゴシック"/>
              <a:cs typeface="ＭＳ Ｐゴシック"/>
            </a:endParaRPr>
          </a:p>
        </p:txBody>
      </p:sp>
      <p:sp>
        <p:nvSpPr>
          <p:cNvPr id="25605" name="Footer Placeholder 9"/>
          <p:cNvSpPr>
            <a:spLocks noGrp="1"/>
          </p:cNvSpPr>
          <p:nvPr>
            <p:ph type="ftr" sz="quarter" idx="11"/>
          </p:nvPr>
        </p:nvSpPr>
        <p:spPr>
          <a:noFill/>
        </p:spPr>
        <p:txBody>
          <a:bodyPr/>
          <a:lstStyle/>
          <a:p>
            <a:r>
              <a:rPr lang="en-US" smtClean="0">
                <a:ea typeface="ＭＳ Ｐゴシック"/>
                <a:cs typeface="ＭＳ Ｐゴシック"/>
              </a:rPr>
              <a:t>U.S. Environmental Protection Agency</a:t>
            </a:r>
          </a:p>
        </p:txBody>
      </p:sp>
      <p:cxnSp>
        <p:nvCxnSpPr>
          <p:cNvPr id="9" name="Straight Arrow Connector 8"/>
          <p:cNvCxnSpPr/>
          <p:nvPr/>
        </p:nvCxnSpPr>
        <p:spPr bwMode="auto">
          <a:xfrm flipH="1">
            <a:off x="2590800" y="2362200"/>
            <a:ext cx="3581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5715000" y="29718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a:off x="2590800" y="29718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V="1">
            <a:off x="7543800" y="35052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H="1" flipV="1">
            <a:off x="5715000" y="3276600"/>
            <a:ext cx="7620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4343400" y="3505200"/>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flipH="1">
            <a:off x="5867400" y="4876800"/>
            <a:ext cx="304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6" name="Straight Connector 145"/>
          <p:cNvCxnSpPr/>
          <p:nvPr/>
        </p:nvCxnSpPr>
        <p:spPr bwMode="auto">
          <a:xfrm>
            <a:off x="5257800" y="586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0" name="Straight Connector 149"/>
          <p:cNvCxnSpPr/>
          <p:nvPr/>
        </p:nvCxnSpPr>
        <p:spPr bwMode="auto">
          <a:xfrm flipV="1">
            <a:off x="5715000" y="4343400"/>
            <a:ext cx="0" cy="1524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6" name="Straight Arrow Connector 155"/>
          <p:cNvCxnSpPr/>
          <p:nvPr/>
        </p:nvCxnSpPr>
        <p:spPr bwMode="auto">
          <a:xfrm flipH="1">
            <a:off x="5029200" y="43434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0" name="Straight Arrow Connector 159"/>
          <p:cNvCxnSpPr/>
          <p:nvPr/>
        </p:nvCxnSpPr>
        <p:spPr bwMode="auto">
          <a:xfrm flipV="1">
            <a:off x="2286000" y="3276600"/>
            <a:ext cx="762000" cy="685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924800" cy="533400"/>
          </a:xfrm>
        </p:spPr>
        <p:txBody>
          <a:bodyPr/>
          <a:lstStyle/>
          <a:p>
            <a:r>
              <a:rPr lang="en-US" dirty="0" smtClean="0"/>
              <a:t>Current Status on10YFP Programs:</a:t>
            </a:r>
            <a:endParaRPr lang="en-US" dirty="0"/>
          </a:p>
        </p:txBody>
      </p:sp>
      <p:sp>
        <p:nvSpPr>
          <p:cNvPr id="3" name="Content Placeholder 2"/>
          <p:cNvSpPr>
            <a:spLocks noGrp="1"/>
          </p:cNvSpPr>
          <p:nvPr>
            <p:ph idx="1"/>
          </p:nvPr>
        </p:nvSpPr>
        <p:spPr>
          <a:xfrm>
            <a:off x="304800" y="2362200"/>
            <a:ext cx="8305800" cy="3962400"/>
          </a:xfrm>
        </p:spPr>
        <p:txBody>
          <a:bodyPr/>
          <a:lstStyle/>
          <a:p>
            <a:pPr>
              <a:buFont typeface="Wingdings" pitchFamily="2" charset="2"/>
              <a:buChar char="Ø"/>
            </a:pPr>
            <a:r>
              <a:rPr lang="en-US" sz="2400" dirty="0" smtClean="0"/>
              <a:t>Draft “Common Template” and Process to Register Programs Being Reviewed.</a:t>
            </a:r>
          </a:p>
          <a:p>
            <a:pPr>
              <a:buNone/>
            </a:pPr>
            <a:endParaRPr lang="en-US" sz="2400" u="sng" dirty="0" smtClean="0"/>
          </a:p>
          <a:p>
            <a:pPr>
              <a:buNone/>
            </a:pPr>
            <a:r>
              <a:rPr lang="en-US" sz="2400" u="sng" dirty="0" smtClean="0"/>
              <a:t>Initial Attention:</a:t>
            </a:r>
          </a:p>
          <a:p>
            <a:pPr>
              <a:buFont typeface="Wingdings" pitchFamily="2" charset="2"/>
              <a:buChar char="Ø"/>
            </a:pPr>
            <a:r>
              <a:rPr lang="en-US" sz="2400" dirty="0" smtClean="0"/>
              <a:t>Sustainable Public Procurement Initiative</a:t>
            </a:r>
            <a:endParaRPr lang="en-US" sz="2000" dirty="0" smtClean="0"/>
          </a:p>
          <a:p>
            <a:pPr>
              <a:buFont typeface="Wingdings" pitchFamily="2" charset="2"/>
              <a:buChar char="Ø"/>
            </a:pPr>
            <a:r>
              <a:rPr lang="en-US" sz="2400" dirty="0" smtClean="0"/>
              <a:t>Expanded LCA Cooperation Platform— Data  and Tools</a:t>
            </a:r>
          </a:p>
          <a:p>
            <a:pPr>
              <a:buFont typeface="Wingdings" pitchFamily="2" charset="2"/>
              <a:buChar char="Ø"/>
            </a:pPr>
            <a:r>
              <a:rPr lang="en-US" sz="2400" dirty="0" smtClean="0"/>
              <a:t>SCP/Green Growth Knowledge Platforms</a:t>
            </a:r>
          </a:p>
        </p:txBody>
      </p:sp>
      <p:sp>
        <p:nvSpPr>
          <p:cNvPr id="4" name="Date Placeholder 3"/>
          <p:cNvSpPr>
            <a:spLocks noGrp="1"/>
          </p:cNvSpPr>
          <p:nvPr>
            <p:ph type="dt" sz="half" idx="10"/>
          </p:nvPr>
        </p:nvSpPr>
        <p:spPr/>
        <p:txBody>
          <a:bodyPr/>
          <a:lstStyle/>
          <a:p>
            <a:pPr>
              <a:defRPr/>
            </a:pPr>
            <a:fld id="{3A9F6471-3E1A-4ACA-9A29-1F0313C47021}" type="datetime1">
              <a:rPr lang="en-US" smtClean="0"/>
              <a:pPr>
                <a:defRPr/>
              </a:pPr>
              <a:t>5/13/2013</a:t>
            </a:fld>
            <a:endParaRPr lang="en-US" dirty="0"/>
          </a:p>
        </p:txBody>
      </p:sp>
      <p:sp>
        <p:nvSpPr>
          <p:cNvPr id="5" name="Footer Placeholder 4"/>
          <p:cNvSpPr>
            <a:spLocks noGrp="1"/>
          </p:cNvSpPr>
          <p:nvPr>
            <p:ph type="ftr" sz="quarter" idx="11"/>
          </p:nvPr>
        </p:nvSpPr>
        <p:spPr/>
        <p:txBody>
          <a:bodyPr/>
          <a:lstStyle/>
          <a:p>
            <a:pPr>
              <a:defRPr/>
            </a:pPr>
            <a:r>
              <a:rPr lang="en-US" dirty="0" smtClean="0"/>
              <a:t>U.S. Environmental Protection Agency</a:t>
            </a:r>
            <a:endParaRPr lang="en-US" dirty="0"/>
          </a:p>
        </p:txBody>
      </p:sp>
      <p:sp>
        <p:nvSpPr>
          <p:cNvPr id="6" name="Slide Number Placeholder 5"/>
          <p:cNvSpPr>
            <a:spLocks noGrp="1"/>
          </p:cNvSpPr>
          <p:nvPr>
            <p:ph type="sldNum" sz="quarter" idx="12"/>
          </p:nvPr>
        </p:nvSpPr>
        <p:spPr/>
        <p:txBody>
          <a:bodyPr/>
          <a:lstStyle/>
          <a:p>
            <a:pPr>
              <a:defRPr/>
            </a:pPr>
            <a:fld id="{8995107C-8B3E-4D47-999F-4346EEAADE9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001000" cy="762000"/>
          </a:xfrm>
        </p:spPr>
        <p:txBody>
          <a:bodyPr/>
          <a:lstStyle/>
          <a:p>
            <a:r>
              <a:rPr lang="en-US" dirty="0" smtClean="0"/>
              <a:t>Current Status of10YFP Programs (Cont.):</a:t>
            </a:r>
            <a:endParaRPr lang="en-US" dirty="0"/>
          </a:p>
        </p:txBody>
      </p:sp>
      <p:sp>
        <p:nvSpPr>
          <p:cNvPr id="3" name="Content Placeholder 2"/>
          <p:cNvSpPr>
            <a:spLocks noGrp="1"/>
          </p:cNvSpPr>
          <p:nvPr>
            <p:ph idx="1"/>
          </p:nvPr>
        </p:nvSpPr>
        <p:spPr>
          <a:xfrm>
            <a:off x="381000" y="2209800"/>
            <a:ext cx="8382000" cy="3886200"/>
          </a:xfrm>
        </p:spPr>
        <p:txBody>
          <a:bodyPr/>
          <a:lstStyle/>
          <a:p>
            <a:pPr>
              <a:lnSpc>
                <a:spcPct val="150000"/>
              </a:lnSpc>
              <a:buNone/>
            </a:pPr>
            <a:r>
              <a:rPr lang="en-US" sz="2400" u="sng" dirty="0" smtClean="0"/>
              <a:t>Investigating/On the Radar:</a:t>
            </a:r>
          </a:p>
          <a:p>
            <a:pPr>
              <a:lnSpc>
                <a:spcPct val="150000"/>
              </a:lnSpc>
              <a:buFont typeface="Wingdings" pitchFamily="2" charset="2"/>
              <a:buChar char="Ø"/>
            </a:pPr>
            <a:r>
              <a:rPr lang="en-US" sz="2400" dirty="0" err="1" smtClean="0"/>
              <a:t>Think.Eat.Save</a:t>
            </a:r>
            <a:r>
              <a:rPr lang="en-US" sz="2400" dirty="0" smtClean="0"/>
              <a:t>—Reduce Your </a:t>
            </a:r>
            <a:r>
              <a:rPr lang="en-US" sz="2400" dirty="0" err="1" smtClean="0"/>
              <a:t>Foodprint</a:t>
            </a:r>
            <a:r>
              <a:rPr lang="en-US" sz="2400" dirty="0" smtClean="0"/>
              <a:t> </a:t>
            </a:r>
            <a:r>
              <a:rPr lang="en-US" sz="1600" dirty="0" smtClean="0"/>
              <a:t>(FAO/UNEP)</a:t>
            </a:r>
          </a:p>
          <a:p>
            <a:pPr>
              <a:buFont typeface="Wingdings" pitchFamily="2" charset="2"/>
              <a:buChar char="Ø"/>
            </a:pPr>
            <a:r>
              <a:rPr lang="en-US" sz="2400" dirty="0" smtClean="0"/>
              <a:t>Resource Efficient/Sustainable Cities </a:t>
            </a:r>
            <a:r>
              <a:rPr lang="en-US" sz="1600" dirty="0" smtClean="0"/>
              <a:t>(UNEP/UN Habitat/WB)</a:t>
            </a:r>
          </a:p>
          <a:p>
            <a:pPr>
              <a:buFont typeface="Wingdings" pitchFamily="2" charset="2"/>
              <a:buChar char="Ø"/>
            </a:pPr>
            <a:r>
              <a:rPr lang="en-US" sz="2400" dirty="0" smtClean="0"/>
              <a:t>Cleaner Production </a:t>
            </a:r>
            <a:r>
              <a:rPr lang="en-US" sz="1600" dirty="0" smtClean="0"/>
              <a:t>(UNEP/UNIDO)</a:t>
            </a:r>
          </a:p>
          <a:p>
            <a:pPr>
              <a:buFont typeface="Wingdings" pitchFamily="2" charset="2"/>
              <a:buChar char="Ø"/>
            </a:pPr>
            <a:r>
              <a:rPr lang="en-US" sz="2400" dirty="0" smtClean="0"/>
              <a:t>Green Growth Policy Menu/Network </a:t>
            </a:r>
            <a:r>
              <a:rPr lang="en-US" sz="1600" dirty="0" smtClean="0"/>
              <a:t>(WB,OECD,UNEP,DESA,G-20)</a:t>
            </a:r>
          </a:p>
          <a:p>
            <a:pPr>
              <a:buFont typeface="Wingdings" pitchFamily="2" charset="2"/>
              <a:buChar char="Ø"/>
            </a:pPr>
            <a:r>
              <a:rPr lang="en-US" sz="2400" dirty="0" smtClean="0"/>
              <a:t>Green Chemistry </a:t>
            </a:r>
            <a:r>
              <a:rPr lang="en-US" sz="1600" dirty="0" smtClean="0"/>
              <a:t>(UNIDO, GEF, UNEP, OECD)</a:t>
            </a:r>
          </a:p>
          <a:p>
            <a:pPr>
              <a:buFont typeface="Wingdings" pitchFamily="2" charset="2"/>
              <a:buChar char="Ø"/>
            </a:pPr>
            <a:r>
              <a:rPr lang="en-US" sz="2400" dirty="0" smtClean="0"/>
              <a:t>Corporate Sustainability Auditing/Reporting </a:t>
            </a:r>
            <a:r>
              <a:rPr lang="en-US" sz="1600" dirty="0" smtClean="0"/>
              <a:t>(FOP88, </a:t>
            </a:r>
            <a:r>
              <a:rPr lang="en-US" sz="1600" dirty="0" err="1" smtClean="0"/>
              <a:t>wbcsd</a:t>
            </a:r>
            <a:r>
              <a:rPr lang="en-US" sz="1600" dirty="0" smtClean="0"/>
              <a:t>)                   </a:t>
            </a:r>
          </a:p>
          <a:p>
            <a:pPr>
              <a:buFont typeface="Wingdings" pitchFamily="2" charset="2"/>
              <a:buChar char="Ø"/>
            </a:pPr>
            <a:r>
              <a:rPr lang="en-US" sz="2400" dirty="0" smtClean="0"/>
              <a:t>Others ???</a:t>
            </a:r>
            <a:endParaRPr lang="en-US" sz="2400" dirty="0"/>
          </a:p>
        </p:txBody>
      </p:sp>
      <p:sp>
        <p:nvSpPr>
          <p:cNvPr id="4" name="Date Placeholder 3"/>
          <p:cNvSpPr>
            <a:spLocks noGrp="1"/>
          </p:cNvSpPr>
          <p:nvPr>
            <p:ph type="dt" sz="half" idx="10"/>
          </p:nvPr>
        </p:nvSpPr>
        <p:spPr/>
        <p:txBody>
          <a:bodyPr/>
          <a:lstStyle/>
          <a:p>
            <a:pPr>
              <a:defRPr/>
            </a:pPr>
            <a:fld id="{3A9F6471-3E1A-4ACA-9A29-1F0313C47021}" type="datetime1">
              <a:rPr lang="en-US" smtClean="0"/>
              <a:pPr>
                <a:defRPr/>
              </a:pPr>
              <a:t>5/13/2013</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8995107C-8B3E-4D47-999F-4346EEAADE9D}"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620000" cy="609600"/>
          </a:xfrm>
        </p:spPr>
        <p:txBody>
          <a:bodyPr/>
          <a:lstStyle/>
          <a:p>
            <a:r>
              <a:rPr lang="en-US" dirty="0" smtClean="0"/>
              <a:t>Next Steps </a:t>
            </a:r>
            <a:endParaRPr lang="en-US" dirty="0"/>
          </a:p>
        </p:txBody>
      </p:sp>
      <p:sp>
        <p:nvSpPr>
          <p:cNvPr id="3" name="Content Placeholder 2"/>
          <p:cNvSpPr>
            <a:spLocks noGrp="1"/>
          </p:cNvSpPr>
          <p:nvPr>
            <p:ph idx="1"/>
          </p:nvPr>
        </p:nvSpPr>
        <p:spPr>
          <a:xfrm>
            <a:off x="228600" y="2057400"/>
            <a:ext cx="8763000" cy="4038600"/>
          </a:xfrm>
        </p:spPr>
        <p:txBody>
          <a:bodyPr/>
          <a:lstStyle/>
          <a:p>
            <a:pPr>
              <a:buFont typeface="Wingdings" pitchFamily="2" charset="2"/>
              <a:buChar char="Ø"/>
            </a:pPr>
            <a:r>
              <a:rPr lang="en-US" dirty="0" smtClean="0"/>
              <a:t>Establish 10YFP inter-agency group</a:t>
            </a:r>
            <a:endParaRPr lang="en-US" sz="1800" dirty="0" smtClean="0"/>
          </a:p>
          <a:p>
            <a:pPr>
              <a:buFont typeface="Wingdings" pitchFamily="2" charset="2"/>
              <a:buChar char="Ø"/>
            </a:pPr>
            <a:r>
              <a:rPr lang="en-US" dirty="0" smtClean="0"/>
              <a:t>Develop guidelines for USG inputs into 10YFP</a:t>
            </a:r>
          </a:p>
          <a:p>
            <a:pPr>
              <a:buFont typeface="Wingdings" pitchFamily="2" charset="2"/>
              <a:buChar char="Ø"/>
            </a:pPr>
            <a:r>
              <a:rPr lang="en-US" dirty="0" smtClean="0"/>
              <a:t>Inventory of key domestic and int’l programs/tools</a:t>
            </a:r>
          </a:p>
          <a:p>
            <a:pPr>
              <a:buFont typeface="Wingdings" pitchFamily="2" charset="2"/>
              <a:buChar char="Ø"/>
            </a:pPr>
            <a:r>
              <a:rPr lang="en-US" dirty="0" smtClean="0"/>
              <a:t>Options and plan for US 10YFP Website  and integration into “Global SCP Clearinghouse”</a:t>
            </a:r>
          </a:p>
          <a:p>
            <a:pPr>
              <a:buFont typeface="Wingdings" pitchFamily="2" charset="2"/>
              <a:buChar char="Ø"/>
            </a:pPr>
            <a:r>
              <a:rPr lang="en-US" dirty="0" smtClean="0"/>
              <a:t>Focal point coordination w/ 10YFP Secretariat and Board, and US stakeholder outreach</a:t>
            </a:r>
          </a:p>
          <a:p>
            <a:pPr>
              <a:buFont typeface="Wingdings" pitchFamily="2" charset="2"/>
              <a:buChar char="Ø"/>
            </a:pPr>
            <a:r>
              <a:rPr lang="en-US" dirty="0" smtClean="0"/>
              <a:t>Possible Regional Consultation (e.g. WEOG)</a:t>
            </a:r>
          </a:p>
          <a:p>
            <a:pPr>
              <a:buNone/>
            </a:pPr>
            <a:endParaRPr lang="en-US" dirty="0" smtClean="0"/>
          </a:p>
          <a:p>
            <a:pPr>
              <a:buFont typeface="Wingdings" pitchFamily="2" charset="2"/>
              <a:buChar char="Ø"/>
            </a:pPr>
            <a:endParaRPr lang="en-US" dirty="0" smtClean="0"/>
          </a:p>
          <a:p>
            <a:endParaRPr lang="en-US" dirty="0"/>
          </a:p>
        </p:txBody>
      </p:sp>
      <p:sp>
        <p:nvSpPr>
          <p:cNvPr id="4" name="Date Placeholder 3"/>
          <p:cNvSpPr>
            <a:spLocks noGrp="1"/>
          </p:cNvSpPr>
          <p:nvPr>
            <p:ph type="dt" sz="half" idx="10"/>
          </p:nvPr>
        </p:nvSpPr>
        <p:spPr/>
        <p:txBody>
          <a:bodyPr/>
          <a:lstStyle/>
          <a:p>
            <a:pPr>
              <a:defRPr/>
            </a:pPr>
            <a:fld id="{3A9F6471-3E1A-4ACA-9A29-1F0313C47021}" type="datetime1">
              <a:rPr lang="en-US" smtClean="0"/>
              <a:pPr>
                <a:defRPr/>
              </a:pPr>
              <a:t>5/13/2013</a:t>
            </a:fld>
            <a:endParaRPr lang="en-US"/>
          </a:p>
        </p:txBody>
      </p:sp>
      <p:sp>
        <p:nvSpPr>
          <p:cNvPr id="5" name="Footer Placeholder 4"/>
          <p:cNvSpPr>
            <a:spLocks noGrp="1"/>
          </p:cNvSpPr>
          <p:nvPr>
            <p:ph type="ftr" sz="quarter" idx="11"/>
          </p:nvPr>
        </p:nvSpPr>
        <p:spPr/>
        <p:txBody>
          <a:bodyPr/>
          <a:lstStyle/>
          <a:p>
            <a:pPr>
              <a:defRPr/>
            </a:pPr>
            <a:r>
              <a:rPr lang="en-US" smtClean="0"/>
              <a:t>U.S. Environmental Protection Agency</a:t>
            </a:r>
            <a:endParaRPr lang="en-US"/>
          </a:p>
        </p:txBody>
      </p:sp>
      <p:sp>
        <p:nvSpPr>
          <p:cNvPr id="6" name="Slide Number Placeholder 5"/>
          <p:cNvSpPr>
            <a:spLocks noGrp="1"/>
          </p:cNvSpPr>
          <p:nvPr>
            <p:ph type="sldNum" sz="quarter" idx="12"/>
          </p:nvPr>
        </p:nvSpPr>
        <p:spPr/>
        <p:txBody>
          <a:bodyPr/>
          <a:lstStyle/>
          <a:p>
            <a:pPr>
              <a:defRPr/>
            </a:pPr>
            <a:fld id="{8995107C-8B3E-4D47-999F-4346EEAADE9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2048" y="103038"/>
            <a:ext cx="7239000" cy="1112838"/>
          </a:xfrm>
        </p:spPr>
        <p:txBody>
          <a:bodyPr>
            <a:normAutofit/>
          </a:bodyPr>
          <a:lstStyle/>
          <a:p>
            <a:r>
              <a:rPr lang="en-US" sz="3400" b="1" dirty="0" smtClean="0">
                <a:solidFill>
                  <a:srgbClr val="000000"/>
                </a:solidFill>
              </a:rPr>
              <a:t>The Global SCP Clearinghouse</a:t>
            </a:r>
            <a:endParaRPr lang="en-US" sz="3400" b="1" dirty="0">
              <a:solidFill>
                <a:srgbClr val="000000"/>
              </a:solidFill>
            </a:endParaRPr>
          </a:p>
        </p:txBody>
      </p:sp>
      <p:sp>
        <p:nvSpPr>
          <p:cNvPr id="2" name="Slide Number Placeholder 1"/>
          <p:cNvSpPr>
            <a:spLocks noGrp="1"/>
          </p:cNvSpPr>
          <p:nvPr>
            <p:ph type="sldNum" sz="quarter" idx="12"/>
          </p:nvPr>
        </p:nvSpPr>
        <p:spPr/>
        <p:txBody>
          <a:bodyPr/>
          <a:lstStyle/>
          <a:p>
            <a:fld id="{F3B5BC76-B054-4BDA-8973-16849BE35F8F}" type="slidenum">
              <a:rPr lang="en-US" smtClean="0"/>
              <a:pPr/>
              <a:t>8</a:t>
            </a:fld>
            <a:endParaRPr lang="en-US" dirty="0"/>
          </a:p>
        </p:txBody>
      </p:sp>
      <p:sp>
        <p:nvSpPr>
          <p:cNvPr id="5" name="Content Placeholder 3"/>
          <p:cNvSpPr txBox="1">
            <a:spLocks/>
          </p:cNvSpPr>
          <p:nvPr/>
        </p:nvSpPr>
        <p:spPr>
          <a:xfrm>
            <a:off x="457200" y="1600200"/>
            <a:ext cx="7239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graphicFrame>
        <p:nvGraphicFramePr>
          <p:cNvPr id="7" name="Table 6"/>
          <p:cNvGraphicFramePr>
            <a:graphicFrameLocks noGrp="1"/>
          </p:cNvGraphicFramePr>
          <p:nvPr/>
        </p:nvGraphicFramePr>
        <p:xfrm>
          <a:off x="558801" y="1509887"/>
          <a:ext cx="6898941" cy="2381748"/>
        </p:xfrm>
        <a:graphic>
          <a:graphicData uri="http://schemas.openxmlformats.org/drawingml/2006/table">
            <a:tbl>
              <a:tblPr/>
              <a:tblGrid>
                <a:gridCol w="1379644"/>
                <a:gridCol w="1379644"/>
                <a:gridCol w="1379644"/>
                <a:gridCol w="1379644"/>
                <a:gridCol w="1380365"/>
              </a:tblGrid>
              <a:tr h="2381748">
                <a:tc>
                  <a:txBody>
                    <a:bodyPr/>
                    <a:lstStyle/>
                    <a:p>
                      <a:pPr marL="0" marR="0" algn="ctr">
                        <a:spcBef>
                          <a:spcPts val="0"/>
                        </a:spcBef>
                        <a:spcAft>
                          <a:spcPts val="0"/>
                        </a:spcAft>
                      </a:pPr>
                      <a:endParaRPr lang="en-US" sz="1200" dirty="0">
                        <a:latin typeface="Arial"/>
                        <a:ea typeface="ＭＳ 明朝"/>
                        <a:cs typeface="Times New Roman"/>
                      </a:endParaRPr>
                    </a:p>
                    <a:p>
                      <a:pPr marL="0" marR="0" algn="ctr">
                        <a:spcBef>
                          <a:spcPts val="0"/>
                        </a:spcBef>
                        <a:spcAft>
                          <a:spcPts val="0"/>
                        </a:spcAft>
                      </a:pPr>
                      <a:r>
                        <a:rPr lang="en-US" sz="1600" b="1" dirty="0">
                          <a:solidFill>
                            <a:srgbClr val="948A54"/>
                          </a:solidFill>
                          <a:latin typeface="Arial"/>
                          <a:ea typeface="ＭＳ 明朝"/>
                          <a:cs typeface="Times New Roman"/>
                        </a:rPr>
                        <a:t>Platform for the </a:t>
                      </a:r>
                      <a:r>
                        <a:rPr lang="en-US" sz="1600" b="1" dirty="0" smtClean="0">
                          <a:solidFill>
                            <a:srgbClr val="948A54"/>
                          </a:solidFill>
                          <a:latin typeface="Arial"/>
                          <a:ea typeface="ＭＳ 明朝"/>
                          <a:cs typeface="Times New Roman"/>
                        </a:rPr>
                        <a:t>10YFP</a:t>
                      </a:r>
                    </a:p>
                    <a:p>
                      <a:pPr marL="0" marR="0" algn="ctr">
                        <a:spcBef>
                          <a:spcPts val="0"/>
                        </a:spcBef>
                        <a:spcAft>
                          <a:spcPts val="0"/>
                        </a:spcAft>
                      </a:pPr>
                      <a:r>
                        <a:rPr lang="en-US" sz="1200" dirty="0" smtClean="0">
                          <a:latin typeface="Arial"/>
                          <a:ea typeface="ＭＳ 明朝"/>
                          <a:cs typeface="Times New Roman"/>
                        </a:rPr>
                        <a:t>Serve as the information hub for the 10-Year Framework of </a:t>
                      </a:r>
                      <a:r>
                        <a:rPr lang="en-US" sz="1200" dirty="0" err="1" smtClean="0">
                          <a:latin typeface="Arial"/>
                          <a:ea typeface="ＭＳ 明朝"/>
                          <a:cs typeface="Times New Roman"/>
                        </a:rPr>
                        <a:t>Programmes</a:t>
                      </a:r>
                      <a:r>
                        <a:rPr lang="en-US" sz="1200" dirty="0" smtClean="0">
                          <a:latin typeface="Arial"/>
                          <a:ea typeface="ＭＳ 明朝"/>
                          <a:cs typeface="Times New Roman"/>
                        </a:rPr>
                        <a:t> (10YFP)</a:t>
                      </a:r>
                      <a:endParaRPr lang="en-US" sz="1800" dirty="0">
                        <a:latin typeface="Cambria"/>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9C3"/>
                    </a:solidFill>
                  </a:tcPr>
                </a:tc>
                <a:tc>
                  <a:txBody>
                    <a:bodyPr/>
                    <a:lstStyle/>
                    <a:p>
                      <a:pPr marL="0" marR="0" algn="ctr">
                        <a:spcBef>
                          <a:spcPts val="0"/>
                        </a:spcBef>
                        <a:spcAft>
                          <a:spcPts val="0"/>
                        </a:spcAft>
                      </a:pPr>
                      <a:endParaRPr lang="en-US" sz="1200" dirty="0">
                        <a:latin typeface="Arial"/>
                        <a:ea typeface="ＭＳ 明朝"/>
                        <a:cs typeface="Times New Roman"/>
                      </a:endParaRPr>
                    </a:p>
                    <a:p>
                      <a:pPr marL="0" marR="0" algn="ctr">
                        <a:spcBef>
                          <a:spcPts val="0"/>
                        </a:spcBef>
                        <a:spcAft>
                          <a:spcPts val="0"/>
                        </a:spcAft>
                      </a:pPr>
                      <a:r>
                        <a:rPr lang="en-US" sz="1600" b="1" dirty="0">
                          <a:solidFill>
                            <a:srgbClr val="548DD4"/>
                          </a:solidFill>
                          <a:latin typeface="Arial"/>
                          <a:ea typeface="ＭＳ 明朝"/>
                          <a:cs typeface="Times New Roman"/>
                        </a:rPr>
                        <a:t>Promote SCP</a:t>
                      </a:r>
                      <a:r>
                        <a:rPr lang="en-US" sz="1600" dirty="0">
                          <a:solidFill>
                            <a:srgbClr val="548DD4"/>
                          </a:solidFill>
                          <a:latin typeface="Arial"/>
                          <a:ea typeface="ＭＳ 明朝"/>
                          <a:cs typeface="Times New Roman"/>
                        </a:rPr>
                        <a:t> </a:t>
                      </a:r>
                      <a:endParaRPr lang="en-US" sz="2400" dirty="0">
                        <a:latin typeface="Cambria"/>
                        <a:ea typeface="ＭＳ 明朝"/>
                        <a:cs typeface="Times New Roman"/>
                      </a:endParaRPr>
                    </a:p>
                    <a:p>
                      <a:pPr marL="0" marR="0" algn="ctr">
                        <a:spcBef>
                          <a:spcPts val="0"/>
                        </a:spcBef>
                        <a:spcAft>
                          <a:spcPts val="0"/>
                        </a:spcAft>
                      </a:pPr>
                      <a:r>
                        <a:rPr lang="en-US" sz="1200" dirty="0" smtClean="0">
                          <a:latin typeface="Arial"/>
                          <a:ea typeface="ＭＳ 明朝"/>
                          <a:cs typeface="Times New Roman"/>
                        </a:rPr>
                        <a:t>Inspire policy-makers, the business sector and civil society around the globe to share experience and take action </a:t>
                      </a:r>
                      <a:endParaRPr lang="en-US" sz="1800" dirty="0">
                        <a:latin typeface="Cambria"/>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marL="0" marR="0" algn="ctr">
                        <a:spcBef>
                          <a:spcPts val="0"/>
                        </a:spcBef>
                        <a:spcAft>
                          <a:spcPts val="0"/>
                        </a:spcAft>
                      </a:pPr>
                      <a:endParaRPr lang="en-US" sz="1200" dirty="0">
                        <a:latin typeface="Arial"/>
                        <a:ea typeface="ＭＳ 明朝"/>
                        <a:cs typeface="Times New Roman"/>
                      </a:endParaRPr>
                    </a:p>
                    <a:p>
                      <a:pPr marL="0" marR="0" algn="ctr">
                        <a:spcBef>
                          <a:spcPts val="0"/>
                        </a:spcBef>
                        <a:spcAft>
                          <a:spcPts val="0"/>
                        </a:spcAft>
                      </a:pPr>
                      <a:r>
                        <a:rPr lang="en-US" sz="1600" b="1" dirty="0" smtClean="0">
                          <a:solidFill>
                            <a:srgbClr val="943634"/>
                          </a:solidFill>
                          <a:latin typeface="Arial"/>
                          <a:ea typeface="ＭＳ 明朝"/>
                          <a:cs typeface="Times New Roman"/>
                        </a:rPr>
                        <a:t>Collect</a:t>
                      </a:r>
                      <a:r>
                        <a:rPr lang="en-US" sz="1600" b="1" baseline="0" dirty="0" smtClean="0">
                          <a:solidFill>
                            <a:srgbClr val="943634"/>
                          </a:solidFill>
                          <a:latin typeface="Arial"/>
                          <a:ea typeface="ＭＳ 明朝"/>
                          <a:cs typeface="Times New Roman"/>
                        </a:rPr>
                        <a:t> and</a:t>
                      </a:r>
                      <a:r>
                        <a:rPr lang="en-US" sz="1600" b="1" dirty="0" smtClean="0">
                          <a:solidFill>
                            <a:srgbClr val="943634"/>
                          </a:solidFill>
                          <a:latin typeface="Arial"/>
                          <a:ea typeface="ＭＳ 明朝"/>
                          <a:cs typeface="Times New Roman"/>
                        </a:rPr>
                        <a:t> disseminate </a:t>
                      </a:r>
                      <a:r>
                        <a:rPr lang="en-US" sz="1200" kern="1200" dirty="0" smtClean="0">
                          <a:solidFill>
                            <a:schemeClr val="tx1"/>
                          </a:solidFill>
                          <a:latin typeface="Arial"/>
                          <a:ea typeface="ＭＳ 明朝"/>
                          <a:cs typeface="Times New Roman"/>
                        </a:rPr>
                        <a:t>information, knowledge, tools and best practices,  on SCP through user-friendly  worldwide databases and communities </a:t>
                      </a:r>
                      <a:endParaRPr lang="en-US" sz="1200" kern="1200" dirty="0">
                        <a:solidFill>
                          <a:schemeClr val="tx1"/>
                        </a:solidFill>
                        <a:latin typeface="Arial"/>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DBDB"/>
                    </a:solidFill>
                  </a:tcPr>
                </a:tc>
                <a:tc>
                  <a:txBody>
                    <a:bodyPr/>
                    <a:lstStyle/>
                    <a:p>
                      <a:pPr marL="0" marR="0" algn="ctr">
                        <a:spcBef>
                          <a:spcPts val="0"/>
                        </a:spcBef>
                        <a:spcAft>
                          <a:spcPts val="0"/>
                        </a:spcAft>
                      </a:pPr>
                      <a:endParaRPr lang="en-US" sz="1200" dirty="0">
                        <a:latin typeface="Arial"/>
                        <a:ea typeface="ＭＳ 明朝"/>
                        <a:cs typeface="Times New Roman"/>
                      </a:endParaRPr>
                    </a:p>
                    <a:p>
                      <a:pPr marL="0" marR="0" algn="ctr">
                        <a:spcBef>
                          <a:spcPts val="0"/>
                        </a:spcBef>
                        <a:spcAft>
                          <a:spcPts val="0"/>
                        </a:spcAft>
                      </a:pPr>
                      <a:r>
                        <a:rPr lang="en-US" sz="1600" b="1" dirty="0">
                          <a:solidFill>
                            <a:srgbClr val="76923C"/>
                          </a:solidFill>
                          <a:latin typeface="Arial"/>
                          <a:ea typeface="ＭＳ 明朝"/>
                          <a:cs typeface="Times New Roman"/>
                        </a:rPr>
                        <a:t>Networking and </a:t>
                      </a:r>
                      <a:r>
                        <a:rPr lang="en-US" sz="1600" b="1" dirty="0" smtClean="0">
                          <a:solidFill>
                            <a:srgbClr val="76923C"/>
                          </a:solidFill>
                          <a:latin typeface="Arial"/>
                          <a:ea typeface="ＭＳ 明朝"/>
                          <a:cs typeface="Times New Roman"/>
                        </a:rPr>
                        <a:t>partnerships</a:t>
                      </a:r>
                      <a:endParaRPr lang="en-US" sz="2400" dirty="0">
                        <a:latin typeface="Cambria"/>
                        <a:ea typeface="ＭＳ 明朝"/>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Arial"/>
                          <a:ea typeface="ＭＳ 明朝"/>
                          <a:cs typeface="Times New Roman"/>
                        </a:rPr>
                        <a:t>Build cooperation at all levels through a cooperation market place, directory of experts and working groups </a:t>
                      </a:r>
                      <a:endParaRPr lang="en-US" sz="1800" dirty="0">
                        <a:latin typeface="Cambria"/>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F1DD"/>
                    </a:solidFill>
                  </a:tcPr>
                </a:tc>
                <a:tc>
                  <a:txBody>
                    <a:bodyPr/>
                    <a:lstStyle/>
                    <a:p>
                      <a:pPr marL="0" marR="0" algn="ctr">
                        <a:spcBef>
                          <a:spcPts val="0"/>
                        </a:spcBef>
                        <a:spcAft>
                          <a:spcPts val="0"/>
                        </a:spcAft>
                      </a:pPr>
                      <a:endParaRPr lang="en-US" sz="1200" dirty="0">
                        <a:latin typeface="Arial"/>
                        <a:ea typeface="ＭＳ 明朝"/>
                        <a:cs typeface="Times New Roman"/>
                      </a:endParaRPr>
                    </a:p>
                    <a:p>
                      <a:pPr marL="0" marR="0" algn="ctr">
                        <a:spcBef>
                          <a:spcPts val="0"/>
                        </a:spcBef>
                        <a:spcAft>
                          <a:spcPts val="0"/>
                        </a:spcAft>
                      </a:pPr>
                      <a:r>
                        <a:rPr lang="en-US" sz="1600" b="1" dirty="0">
                          <a:solidFill>
                            <a:srgbClr val="5F497A"/>
                          </a:solidFill>
                          <a:latin typeface="Arial"/>
                          <a:ea typeface="ＭＳ 明朝"/>
                          <a:cs typeface="Times New Roman"/>
                        </a:rPr>
                        <a:t>Track </a:t>
                      </a:r>
                      <a:r>
                        <a:rPr lang="en-US" sz="1600" b="1" dirty="0" smtClean="0">
                          <a:solidFill>
                            <a:srgbClr val="5F497A"/>
                          </a:solidFill>
                          <a:latin typeface="Arial"/>
                          <a:ea typeface="ＭＳ 明朝"/>
                          <a:cs typeface="Times New Roman"/>
                        </a:rPr>
                        <a:t>news and events</a:t>
                      </a:r>
                      <a:endParaRPr lang="en-US" sz="2400" dirty="0">
                        <a:latin typeface="Cambria"/>
                        <a:ea typeface="ＭＳ 明朝"/>
                        <a:cs typeface="Times New Roman"/>
                      </a:endParaRPr>
                    </a:p>
                    <a:p>
                      <a:pPr marL="0" marR="0" algn="ctr">
                        <a:spcBef>
                          <a:spcPts val="0"/>
                        </a:spcBef>
                        <a:spcAft>
                          <a:spcPts val="0"/>
                        </a:spcAft>
                      </a:pPr>
                      <a:r>
                        <a:rPr lang="en-US" sz="1200" dirty="0" smtClean="0">
                          <a:latin typeface="Arial"/>
                          <a:ea typeface="ＭＳ 明朝"/>
                          <a:cs typeface="Times New Roman"/>
                        </a:rPr>
                        <a:t>Learn about and share latest news and events on SCP initiatives  worldwide </a:t>
                      </a:r>
                      <a:endParaRPr lang="en-US" sz="1800" dirty="0">
                        <a:latin typeface="Cambria"/>
                        <a:ea typeface="ＭＳ 明朝"/>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5DFEC"/>
                    </a:solidFill>
                  </a:tcPr>
                </a:tc>
              </a:tr>
            </a:tbl>
          </a:graphicData>
        </a:graphic>
      </p:graphicFrame>
      <p:sp>
        <p:nvSpPr>
          <p:cNvPr id="10242" name="Text Box 32"/>
          <p:cNvSpPr txBox="1">
            <a:spLocks/>
          </p:cNvSpPr>
          <p:nvPr/>
        </p:nvSpPr>
        <p:spPr bwMode="auto">
          <a:xfrm>
            <a:off x="463267" y="1109604"/>
            <a:ext cx="4572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1" u="none" strike="noStrike" cap="none" normalizeH="0" baseline="0" dirty="0" smtClean="0">
                <a:ln>
                  <a:noFill/>
                </a:ln>
                <a:solidFill>
                  <a:srgbClr val="948A54"/>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944049" y="1109603"/>
            <a:ext cx="518615" cy="369332"/>
          </a:xfrm>
          <a:prstGeom prst="rect">
            <a:avLst/>
          </a:prstGeom>
          <a:noFill/>
        </p:spPr>
        <p:txBody>
          <a:bodyPr wrap="square" rtlCol="0">
            <a:spAutoFit/>
          </a:bodyPr>
          <a:lstStyle/>
          <a:p>
            <a:endParaRPr lang="en-US" dirty="0"/>
          </a:p>
        </p:txBody>
      </p:sp>
      <p:sp>
        <p:nvSpPr>
          <p:cNvPr id="10243" name="Text Box 33"/>
          <p:cNvSpPr txBox="1">
            <a:spLocks/>
          </p:cNvSpPr>
          <p:nvPr/>
        </p:nvSpPr>
        <p:spPr bwMode="auto">
          <a:xfrm>
            <a:off x="1752980" y="1109603"/>
            <a:ext cx="648269"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1" u="none" strike="noStrike" cap="none" normalizeH="0" baseline="0" smtClean="0">
                <a:ln>
                  <a:noFill/>
                </a:ln>
                <a:solidFill>
                  <a:srgbClr val="548DD4"/>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4" name="Text Box 34"/>
          <p:cNvSpPr txBox="1">
            <a:spLocks/>
          </p:cNvSpPr>
          <p:nvPr/>
        </p:nvSpPr>
        <p:spPr bwMode="auto">
          <a:xfrm>
            <a:off x="3226106" y="1109603"/>
            <a:ext cx="4572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1" u="none" strike="noStrike" cap="none" normalizeH="0" baseline="0" smtClean="0">
                <a:ln>
                  <a:noFill/>
                </a:ln>
                <a:solidFill>
                  <a:srgbClr val="943634"/>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Text Box 35"/>
          <p:cNvSpPr txBox="1">
            <a:spLocks/>
          </p:cNvSpPr>
          <p:nvPr/>
        </p:nvSpPr>
        <p:spPr bwMode="auto">
          <a:xfrm>
            <a:off x="4458649" y="1109603"/>
            <a:ext cx="665328"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1" u="none" strike="noStrike" cap="none" normalizeH="0" baseline="0" dirty="0" smtClean="0">
                <a:ln>
                  <a:noFill/>
                </a:ln>
                <a:solidFill>
                  <a:srgbClr val="76923C"/>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6" name="Text Box 36"/>
          <p:cNvSpPr txBox="1">
            <a:spLocks/>
          </p:cNvSpPr>
          <p:nvPr/>
        </p:nvSpPr>
        <p:spPr bwMode="auto">
          <a:xfrm>
            <a:off x="5823425" y="1109604"/>
            <a:ext cx="457200" cy="865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1" u="none" strike="noStrike" cap="none" normalizeH="0" baseline="0" smtClean="0">
                <a:ln>
                  <a:noFill/>
                </a:ln>
                <a:solidFill>
                  <a:srgbClr val="660066"/>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381000" y="3964205"/>
            <a:ext cx="7162799" cy="461665"/>
          </a:xfrm>
          <a:prstGeom prst="rect">
            <a:avLst/>
          </a:prstGeom>
          <a:noFill/>
        </p:spPr>
        <p:txBody>
          <a:bodyPr wrap="square" rtlCol="0">
            <a:spAutoFit/>
          </a:bodyPr>
          <a:lstStyle/>
          <a:p>
            <a:pPr algn="ctr"/>
            <a:r>
              <a:rPr lang="en-US" b="1" dirty="0" smtClean="0">
                <a:solidFill>
                  <a:schemeClr val="tx2">
                    <a:lumMod val="75000"/>
                  </a:schemeClr>
                </a:solidFill>
              </a:rPr>
              <a:t>An evolving platform with hosted communities</a:t>
            </a:r>
            <a:endParaRPr lang="en-US" b="1" dirty="0">
              <a:solidFill>
                <a:schemeClr val="tx2">
                  <a:lumMod val="75000"/>
                </a:schemeClr>
              </a:solidFill>
            </a:endParaRPr>
          </a:p>
        </p:txBody>
      </p:sp>
      <p:sp>
        <p:nvSpPr>
          <p:cNvPr id="22" name="TextBox 21"/>
          <p:cNvSpPr txBox="1"/>
          <p:nvPr/>
        </p:nvSpPr>
        <p:spPr>
          <a:xfrm>
            <a:off x="688834" y="5460186"/>
            <a:ext cx="6537275" cy="369332"/>
          </a:xfrm>
          <a:prstGeom prst="rect">
            <a:avLst/>
          </a:prstGeom>
          <a:noFill/>
        </p:spPr>
        <p:txBody>
          <a:bodyPr wrap="square" rtlCol="0">
            <a:spAutoFit/>
          </a:bodyPr>
          <a:lstStyle/>
          <a:p>
            <a:pPr algn="ctr"/>
            <a:r>
              <a:rPr lang="en-US" b="1" dirty="0" smtClean="0">
                <a:solidFill>
                  <a:schemeClr val="tx2">
                    <a:lumMod val="75000"/>
                  </a:schemeClr>
                </a:solidFill>
              </a:rPr>
              <a:t>Where users are the actors</a:t>
            </a:r>
            <a:endParaRPr lang="en-US" b="1" dirty="0">
              <a:solidFill>
                <a:schemeClr val="tx2">
                  <a:lumMod val="75000"/>
                </a:schemeClr>
              </a:solidFill>
            </a:endParaRPr>
          </a:p>
        </p:txBody>
      </p:sp>
      <p:pic>
        <p:nvPicPr>
          <p:cNvPr id="10248" name="Picture 8" descr="C:\Documents and Settings\schmidta\Desktop\sign up.JPG"/>
          <p:cNvPicPr>
            <a:picLocks noChangeAspect="1" noChangeArrowheads="1"/>
          </p:cNvPicPr>
          <p:nvPr/>
        </p:nvPicPr>
        <p:blipFill>
          <a:blip r:embed="rId3" cstate="print"/>
          <a:srcRect/>
          <a:stretch>
            <a:fillRect/>
          </a:stretch>
        </p:blipFill>
        <p:spPr bwMode="auto">
          <a:xfrm>
            <a:off x="1234952" y="5841192"/>
            <a:ext cx="2139332" cy="911256"/>
          </a:xfrm>
          <a:prstGeom prst="rect">
            <a:avLst/>
          </a:prstGeom>
          <a:noFill/>
        </p:spPr>
      </p:pic>
      <p:pic>
        <p:nvPicPr>
          <p:cNvPr id="10251" name="Picture 11" descr="C:\Documents and Settings\schmidta\Desktop\i want to submit.JPG"/>
          <p:cNvPicPr>
            <a:picLocks noChangeAspect="1" noChangeArrowheads="1"/>
          </p:cNvPicPr>
          <p:nvPr/>
        </p:nvPicPr>
        <p:blipFill>
          <a:blip r:embed="rId4" cstate="print"/>
          <a:srcRect/>
          <a:stretch>
            <a:fillRect/>
          </a:stretch>
        </p:blipFill>
        <p:spPr bwMode="auto">
          <a:xfrm>
            <a:off x="4465966" y="5855708"/>
            <a:ext cx="2168157" cy="911254"/>
          </a:xfrm>
          <a:prstGeom prst="rect">
            <a:avLst/>
          </a:prstGeom>
          <a:noFill/>
        </p:spPr>
      </p:pic>
      <p:pic>
        <p:nvPicPr>
          <p:cNvPr id="18" name="Picture 17" descr="P:\PUBLIC\MARRAKECH PROCESS\Information tools\Clearing house\Design\Logo final\SCP_logo_fond_blanc.png"/>
          <p:cNvPicPr>
            <a:picLocks noChangeAspect="1" noChangeArrowheads="1"/>
          </p:cNvPicPr>
          <p:nvPr/>
        </p:nvPicPr>
        <p:blipFill>
          <a:blip r:embed="rId5" cstate="print"/>
          <a:srcRect l="10203" r="65309"/>
          <a:stretch>
            <a:fillRect/>
          </a:stretch>
        </p:blipFill>
        <p:spPr bwMode="auto">
          <a:xfrm>
            <a:off x="53622" y="2418"/>
            <a:ext cx="1079142" cy="134892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l="14378" t="41815" r="15714" b="41720"/>
          <a:stretch>
            <a:fillRect/>
          </a:stretch>
        </p:blipFill>
        <p:spPr bwMode="auto">
          <a:xfrm>
            <a:off x="838200" y="4333537"/>
            <a:ext cx="6500856" cy="1224843"/>
          </a:xfrm>
          <a:prstGeom prst="rect">
            <a:avLst/>
          </a:prstGeom>
          <a:noFill/>
          <a:ln w="9525">
            <a:noFill/>
            <a:miter lim="800000"/>
            <a:headEnd/>
            <a:tailEnd/>
          </a:ln>
        </p:spPr>
      </p:pic>
    </p:spTree>
    <p:extLst>
      <p:ext uri="{BB962C8B-B14F-4D97-AF65-F5344CB8AC3E}">
        <p14:creationId xmlns:p14="http://schemas.microsoft.com/office/powerpoint/2010/main" xmlns="" val="32889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5000" t="13839" r="16667" b="3125"/>
          <a:stretch>
            <a:fillRect/>
          </a:stretch>
        </p:blipFill>
        <p:spPr bwMode="auto">
          <a:xfrm>
            <a:off x="544284" y="47172"/>
            <a:ext cx="6934200" cy="674091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5625" t="14062" r="16548" b="57031"/>
          <a:stretch>
            <a:fillRect/>
          </a:stretch>
        </p:blipFill>
        <p:spPr bwMode="auto">
          <a:xfrm>
            <a:off x="544284" y="47171"/>
            <a:ext cx="6934200" cy="23641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TotalTime>
  <Words>1001</Words>
  <Application>Microsoft Office PowerPoint</Application>
  <PresentationFormat>On-screen Show (4:3)</PresentationFormat>
  <Paragraphs>148</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 Presentation</vt:lpstr>
      <vt:lpstr>US Engagement in the10YFP</vt:lpstr>
      <vt:lpstr>What is the 10YFP?</vt:lpstr>
      <vt:lpstr>10YFP—Ten Years in the Making</vt:lpstr>
      <vt:lpstr>10YFP Governance Structure</vt:lpstr>
      <vt:lpstr>Current Status on10YFP Programs:</vt:lpstr>
      <vt:lpstr>Current Status of10YFP Programs (Cont.):</vt:lpstr>
      <vt:lpstr>Next Steps </vt:lpstr>
      <vt:lpstr>The Global SCP Clearinghouse</vt:lpstr>
      <vt:lpstr>Slide 9</vt:lpstr>
      <vt:lpstr> Discussion and Questions?  USG 10YFP Contacts:        EPA Office of Global Affairs and Policy:         Hodayah Finman, U.S. 10YFP National Focal Point (Finman.Hodayah@epa.gov)         Ted MacDonald, Alt. Focal Point and Initiative Lead (MacDonald.Ted@epa.gov)               State Department Office of Oceans, Environment, and Science:         Kit Norland, Alternate U.S. 10YFP National Focal Point (Norland.PD@state.gov  </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temp</cp:lastModifiedBy>
  <cp:revision>134</cp:revision>
  <dcterms:created xsi:type="dcterms:W3CDTF">2011-02-09T16:00:48Z</dcterms:created>
  <dcterms:modified xsi:type="dcterms:W3CDTF">2013-05-13T20:44:37Z</dcterms:modified>
</cp:coreProperties>
</file>